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sldIdLst>
    <p:sldId id="270" r:id="rId4"/>
    <p:sldId id="271" r:id="rId5"/>
    <p:sldId id="317" r:id="rId6"/>
    <p:sldId id="281" r:id="rId7"/>
    <p:sldId id="320" r:id="rId8"/>
    <p:sldId id="284" r:id="rId9"/>
    <p:sldId id="304" r:id="rId10"/>
    <p:sldId id="299" r:id="rId11"/>
    <p:sldId id="278" r:id="rId12"/>
    <p:sldId id="321" r:id="rId13"/>
    <p:sldId id="322" r:id="rId14"/>
    <p:sldId id="324" r:id="rId15"/>
    <p:sldId id="319" r:id="rId16"/>
    <p:sldId id="31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66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354" y="78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43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20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094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50336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4584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3891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60498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778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29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9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744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5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665" r:id="rId11"/>
    <p:sldLayoutId id="2147483677" r:id="rId12"/>
    <p:sldLayoutId id="2147483681" r:id="rId13"/>
    <p:sldLayoutId id="2147483678" r:id="rId14"/>
    <p:sldLayoutId id="214748368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manticscholar.org/paper/Kivy-A-Framework-for-Rapid-Creation-of-Innovative-Virbel-Hansen/bae0df60195a86fa7fd12172b026b32ff7cfbe1b" TargetMode="External"/><Relationship Id="rId2" Type="http://schemas.openxmlformats.org/officeDocument/2006/relationships/hyperlink" Target="https://www.kaggle.com/shuyangli94/food-com-recipes-and-user-interactions#RAW_recipes.csv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udemy.co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E2BF505-7DE6-4F49-BE53-8357C3CFAD67}"/>
              </a:ext>
            </a:extLst>
          </p:cNvPr>
          <p:cNvGrpSpPr/>
          <p:nvPr/>
        </p:nvGrpSpPr>
        <p:grpSpPr>
          <a:xfrm>
            <a:off x="10046387" y="194480"/>
            <a:ext cx="1684599" cy="413563"/>
            <a:chOff x="864753" y="5755727"/>
            <a:chExt cx="1544830" cy="413563"/>
          </a:xfrm>
        </p:grpSpPr>
        <p:sp>
          <p:nvSpPr>
            <p:cNvPr id="9" name="Rounded Rectangle 7">
              <a:extLst>
                <a:ext uri="{FF2B5EF4-FFF2-40B4-BE49-F238E27FC236}">
                  <a16:creationId xmlns:a16="http://schemas.microsoft.com/office/drawing/2014/main" id="{76510AC1-6796-4AAE-826B-82E3C6C83F08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AA9B7A6-AA04-48A1-8F03-8478DA0AB4E2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B1FA3CF-9802-4908-BF1F-FFF6919AFED7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67BCD5F-023B-4928-A8BA-960BE01DD3FA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E83D94-2B8F-4267-A14B-28F4B1D232E9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09FB9A1-EA5C-4B9A-9354-78F7C28542B6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3AEA043-746F-4334-A00A-A4587B060237}"/>
              </a:ext>
            </a:extLst>
          </p:cNvPr>
          <p:cNvSpPr txBox="1"/>
          <p:nvPr/>
        </p:nvSpPr>
        <p:spPr>
          <a:xfrm>
            <a:off x="6903113" y="289992"/>
            <a:ext cx="500844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tr-TR" sz="5400" dirty="0">
                <a:solidFill>
                  <a:schemeClr val="bg1"/>
                </a:solidFill>
                <a:latin typeface="+mj-lt"/>
              </a:rPr>
              <a:t>COOK HUB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C83D12-1353-440F-A5DC-1ACD4C118187}"/>
              </a:ext>
            </a:extLst>
          </p:cNvPr>
          <p:cNvSpPr txBox="1"/>
          <p:nvPr/>
        </p:nvSpPr>
        <p:spPr>
          <a:xfrm>
            <a:off x="6990723" y="1308834"/>
            <a:ext cx="5008380" cy="954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CENG40</a:t>
            </a:r>
            <a:r>
              <a:rPr lang="tr-TR" altLang="ko-KR" sz="1867" dirty="0">
                <a:solidFill>
                  <a:schemeClr val="bg1"/>
                </a:solidFill>
                <a:cs typeface="Arial" pitchFamily="34" charset="0"/>
              </a:rPr>
              <a:t>8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 – </a:t>
            </a:r>
            <a:r>
              <a:rPr lang="en-US" altLang="ko-KR" sz="1867" dirty="0" err="1">
                <a:solidFill>
                  <a:schemeClr val="bg1"/>
                </a:solidFill>
                <a:cs typeface="Arial" pitchFamily="34" charset="0"/>
              </a:rPr>
              <a:t>Innovat</a:t>
            </a:r>
            <a:r>
              <a:rPr lang="tr-TR" altLang="ko-KR" sz="1867" dirty="0">
                <a:solidFill>
                  <a:schemeClr val="bg1"/>
                </a:solidFill>
                <a:cs typeface="Arial" pitchFamily="34" charset="0"/>
              </a:rPr>
              <a:t>i</a:t>
            </a:r>
            <a:r>
              <a:rPr lang="en-US" altLang="ko-KR" sz="1867" dirty="0" err="1">
                <a:solidFill>
                  <a:schemeClr val="bg1"/>
                </a:solidFill>
                <a:cs typeface="Arial" pitchFamily="34" charset="0"/>
              </a:rPr>
              <a:t>ve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 System Des</a:t>
            </a:r>
            <a:r>
              <a:rPr lang="tr-TR" altLang="ko-KR" sz="1867" dirty="0">
                <a:solidFill>
                  <a:schemeClr val="bg1"/>
                </a:solidFill>
                <a:cs typeface="Arial" pitchFamily="34" charset="0"/>
              </a:rPr>
              <a:t>i</a:t>
            </a:r>
            <a:r>
              <a:rPr lang="en-US" altLang="ko-KR" sz="1867" dirty="0" err="1">
                <a:solidFill>
                  <a:schemeClr val="bg1"/>
                </a:solidFill>
                <a:cs typeface="Arial" pitchFamily="34" charset="0"/>
              </a:rPr>
              <a:t>gn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 and Development I</a:t>
            </a:r>
            <a:r>
              <a:rPr lang="tr-TR" altLang="ko-KR" sz="1867" dirty="0">
                <a:solidFill>
                  <a:schemeClr val="bg1"/>
                </a:solidFill>
                <a:cs typeface="Arial" pitchFamily="34" charset="0"/>
              </a:rPr>
              <a:t>I</a:t>
            </a:r>
            <a:b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</a:b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AD4BABBE-74DF-41EC-AEE3-C37392300110}"/>
              </a:ext>
            </a:extLst>
          </p:cNvPr>
          <p:cNvSpPr/>
          <p:nvPr/>
        </p:nvSpPr>
        <p:spPr>
          <a:xfrm>
            <a:off x="6852819" y="436947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tr-TR" b="1" dirty="0" err="1">
                <a:solidFill>
                  <a:schemeClr val="bg1"/>
                </a:solidFill>
              </a:rPr>
              <a:t>Students</a:t>
            </a:r>
            <a:endParaRPr lang="tr-TR" b="1" dirty="0">
              <a:solidFill>
                <a:schemeClr val="bg1"/>
              </a:solidFill>
            </a:endParaRPr>
          </a:p>
          <a:p>
            <a:pPr algn="ctr"/>
            <a:r>
              <a:rPr lang="tr-TR" dirty="0">
                <a:solidFill>
                  <a:schemeClr val="bg1"/>
                </a:solidFill>
              </a:rPr>
              <a:t>Evrim Tugay MUTLU - 201411039</a:t>
            </a:r>
          </a:p>
          <a:p>
            <a:pPr algn="ctr"/>
            <a:r>
              <a:rPr lang="tr-TR" dirty="0">
                <a:solidFill>
                  <a:schemeClr val="bg1"/>
                </a:solidFill>
              </a:rPr>
              <a:t>Batuhan HASANOĞLU - 201511030</a:t>
            </a:r>
          </a:p>
          <a:p>
            <a:pPr algn="ctr"/>
            <a:r>
              <a:rPr lang="tr-TR" dirty="0">
                <a:solidFill>
                  <a:schemeClr val="bg1"/>
                </a:solidFill>
              </a:rPr>
              <a:t>Tolga TOLLUOĞLU - 201511061</a:t>
            </a:r>
          </a:p>
          <a:p>
            <a:pPr algn="ctr"/>
            <a:r>
              <a:rPr lang="tr-TR" dirty="0">
                <a:solidFill>
                  <a:schemeClr val="bg1"/>
                </a:solidFill>
              </a:rPr>
              <a:t>Didem ERDİVAN - 201511021</a:t>
            </a:r>
          </a:p>
          <a:p>
            <a:pPr algn="ctr"/>
            <a:r>
              <a:rPr lang="tr-TR" b="1" dirty="0">
                <a:solidFill>
                  <a:schemeClr val="bg1"/>
                </a:solidFill>
              </a:rPr>
              <a:t>Advisor</a:t>
            </a:r>
          </a:p>
          <a:p>
            <a:pPr algn="ctr"/>
            <a:r>
              <a:rPr lang="tr-TR" dirty="0" err="1">
                <a:solidFill>
                  <a:schemeClr val="bg1"/>
                </a:solidFill>
              </a:rPr>
              <a:t>Assistant</a:t>
            </a:r>
            <a:r>
              <a:rPr lang="tr-TR" dirty="0">
                <a:solidFill>
                  <a:schemeClr val="bg1"/>
                </a:solidFill>
              </a:rPr>
              <a:t> Dr. </a:t>
            </a:r>
            <a:r>
              <a:rPr lang="tr-TR" dirty="0" err="1">
                <a:solidFill>
                  <a:schemeClr val="bg1"/>
                </a:solidFill>
              </a:rPr>
              <a:t>Instructor</a:t>
            </a:r>
            <a:r>
              <a:rPr lang="tr-TR" dirty="0">
                <a:solidFill>
                  <a:schemeClr val="bg1"/>
                </a:solidFill>
              </a:rPr>
              <a:t> </a:t>
            </a:r>
            <a:r>
              <a:rPr lang="tr-TR" dirty="0" err="1">
                <a:solidFill>
                  <a:schemeClr val="bg1"/>
                </a:solidFill>
              </a:rPr>
              <a:t>Roya</a:t>
            </a:r>
            <a:r>
              <a:rPr lang="tr-TR" dirty="0">
                <a:solidFill>
                  <a:schemeClr val="bg1"/>
                </a:solidFill>
              </a:rPr>
              <a:t> CHOUPANI</a:t>
            </a:r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Yer Tutucusu 1">
            <a:extLst>
              <a:ext uri="{FF2B5EF4-FFF2-40B4-BE49-F238E27FC236}">
                <a16:creationId xmlns:a16="http://schemas.microsoft.com/office/drawing/2014/main" id="{AF989609-BBA8-4D5D-AB2A-1D3FA32CB7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tr-TR" dirty="0"/>
              <a:t>DEMO VIDEO</a:t>
            </a:r>
          </a:p>
        </p:txBody>
      </p:sp>
      <p:pic>
        <p:nvPicPr>
          <p:cNvPr id="4" name="CookHUB Demo">
            <a:hlinkClick r:id="" action="ppaction://media"/>
            <a:extLst>
              <a:ext uri="{FF2B5EF4-FFF2-40B4-BE49-F238E27FC236}">
                <a16:creationId xmlns:a16="http://schemas.microsoft.com/office/drawing/2014/main" id="{CB065C21-3185-4349-AA73-B3063E8DB4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063756"/>
            <a:ext cx="9753600" cy="545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59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0488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Yer Tutucusu 1">
            <a:extLst>
              <a:ext uri="{FF2B5EF4-FFF2-40B4-BE49-F238E27FC236}">
                <a16:creationId xmlns:a16="http://schemas.microsoft.com/office/drawing/2014/main" id="{1D42AACE-897E-4473-B7E8-BECDAFC689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tr-TR" dirty="0"/>
              <a:t>REFERENCES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ABFC4C1-565B-4E66-B52A-153F9AC39046}"/>
              </a:ext>
            </a:extLst>
          </p:cNvPr>
          <p:cNvSpPr txBox="1"/>
          <p:nvPr/>
        </p:nvSpPr>
        <p:spPr>
          <a:xfrm>
            <a:off x="1208843" y="1660125"/>
            <a:ext cx="97743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tr-TR" dirty="0">
                <a:hlinkClick r:id="rId2"/>
              </a:rPr>
              <a:t>https://www.kaggle.com/shuyangli94/food-com-recipes-and-user-interactions#RAW_recipes.csv</a:t>
            </a:r>
            <a:r>
              <a:rPr lang="tr-TR" dirty="0"/>
              <a:t> </a:t>
            </a:r>
          </a:p>
          <a:p>
            <a:pPr marL="342900" indent="-342900">
              <a:buAutoNum type="arabicParenR"/>
            </a:pPr>
            <a:endParaRPr lang="tr-TR" dirty="0"/>
          </a:p>
          <a:p>
            <a:pPr marL="342900" indent="-342900">
              <a:buAutoNum type="arabicParenR"/>
            </a:pPr>
            <a:r>
              <a:rPr lang="en-US" dirty="0" err="1"/>
              <a:t>Kivy</a:t>
            </a:r>
            <a:r>
              <a:rPr lang="en-US" dirty="0"/>
              <a:t> – A Framework for Rapid Creation of Innovative User Interfaces Available: </a:t>
            </a:r>
            <a:r>
              <a:rPr lang="en-US" dirty="0">
                <a:hlinkClick r:id="rId3"/>
              </a:rPr>
              <a:t>https://www.semanticscholar.org/paper/Kivy-A-Framework-for-Rapid-Creation-of-Innovative-Virbel-Hansen/bae0df60195a86fa7fd12172b026b32ff7cfbe1b</a:t>
            </a:r>
            <a:endParaRPr lang="tr-TR" dirty="0"/>
          </a:p>
          <a:p>
            <a:pPr marL="342900" indent="-342900">
              <a:buAutoNum type="arabicParenR"/>
            </a:pPr>
            <a:endParaRPr lang="tr-TR" dirty="0"/>
          </a:p>
          <a:p>
            <a:pPr marL="342900" indent="-342900">
              <a:buAutoNum type="arabicParenR"/>
            </a:pPr>
            <a:r>
              <a:rPr lang="tr-TR" dirty="0">
                <a:hlinkClick r:id="rId4"/>
              </a:rPr>
              <a:t>https://www.udemy.com/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81066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5596B00-0CE2-44C6-9AC5-0B5BC6F6C4D9}"/>
              </a:ext>
            </a:extLst>
          </p:cNvPr>
          <p:cNvGrpSpPr/>
          <p:nvPr/>
        </p:nvGrpSpPr>
        <p:grpSpPr>
          <a:xfrm>
            <a:off x="3468549" y="2276475"/>
            <a:ext cx="5269188" cy="3419474"/>
            <a:chOff x="4655870" y="2637505"/>
            <a:chExt cx="2716484" cy="1217603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DF549E6-5337-42BD-9C5E-4FF911D21EC1}"/>
                </a:ext>
              </a:extLst>
            </p:cNvPr>
            <p:cNvGrpSpPr/>
            <p:nvPr/>
          </p:nvGrpSpPr>
          <p:grpSpPr>
            <a:xfrm>
              <a:off x="6233054" y="2743150"/>
              <a:ext cx="1139300" cy="952543"/>
              <a:chOff x="5133714" y="3583707"/>
              <a:chExt cx="474339" cy="396585"/>
            </a:xfrm>
          </p:grpSpPr>
          <p:cxnSp>
            <p:nvCxnSpPr>
              <p:cNvPr id="12" name="Connector: Elbow 11">
                <a:extLst>
                  <a:ext uri="{FF2B5EF4-FFF2-40B4-BE49-F238E27FC236}">
                    <a16:creationId xmlns:a16="http://schemas.microsoft.com/office/drawing/2014/main" id="{99FF6450-5DCF-4EA4-9ECD-5DECDA3BADB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23467" y="3590067"/>
                <a:ext cx="291134" cy="278415"/>
              </a:xfrm>
              <a:prstGeom prst="bentConnector3">
                <a:avLst>
                  <a:gd name="adj1" fmla="val 98706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nector: Elbow 12">
                <a:extLst>
                  <a:ext uri="{FF2B5EF4-FFF2-40B4-BE49-F238E27FC236}">
                    <a16:creationId xmlns:a16="http://schemas.microsoft.com/office/drawing/2014/main" id="{637BD6F9-CEA8-471A-B6D6-3D7D3748ACC4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72591" y="3544830"/>
                <a:ext cx="396585" cy="474339"/>
              </a:xfrm>
              <a:prstGeom prst="bentConnector3">
                <a:avLst>
                  <a:gd name="adj1" fmla="val 10131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C2EA36-2D13-4B3D-BFC3-A102F4DEB439}"/>
                </a:ext>
              </a:extLst>
            </p:cNvPr>
            <p:cNvCxnSpPr>
              <a:cxnSpLocks/>
            </p:cNvCxnSpPr>
            <p:nvPr/>
          </p:nvCxnSpPr>
          <p:spPr>
            <a:xfrm>
              <a:off x="6001025" y="2637505"/>
              <a:ext cx="13087" cy="1217603"/>
            </a:xfrm>
            <a:prstGeom prst="line">
              <a:avLst/>
            </a:prstGeom>
            <a:ln w="3810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C99EAA-C1C3-4CCA-BEBA-AC2A865E88E4}"/>
                </a:ext>
              </a:extLst>
            </p:cNvPr>
            <p:cNvGrpSpPr/>
            <p:nvPr/>
          </p:nvGrpSpPr>
          <p:grpSpPr>
            <a:xfrm flipH="1">
              <a:off x="4655870" y="2743153"/>
              <a:ext cx="1159245" cy="952554"/>
              <a:chOff x="5125409" y="3583703"/>
              <a:chExt cx="482643" cy="396589"/>
            </a:xfrm>
          </p:grpSpPr>
          <p:cxnSp>
            <p:nvCxnSpPr>
              <p:cNvPr id="10" name="Connector: Elbow 9">
                <a:extLst>
                  <a:ext uri="{FF2B5EF4-FFF2-40B4-BE49-F238E27FC236}">
                    <a16:creationId xmlns:a16="http://schemas.microsoft.com/office/drawing/2014/main" id="{3275D676-AD17-49C5-9DEA-18E954D494CE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17648" y="3581177"/>
                <a:ext cx="291129" cy="296190"/>
              </a:xfrm>
              <a:prstGeom prst="bentConnector3">
                <a:avLst>
                  <a:gd name="adj1" fmla="val 10092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nector: Elbow 10">
                <a:extLst>
                  <a:ext uri="{FF2B5EF4-FFF2-40B4-BE49-F238E27FC236}">
                    <a16:creationId xmlns:a16="http://schemas.microsoft.com/office/drawing/2014/main" id="{7437482D-2332-417F-9573-94FD96A7798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68436" y="3540676"/>
                <a:ext cx="396589" cy="482643"/>
              </a:xfrm>
              <a:prstGeom prst="bentConnector3">
                <a:avLst>
                  <a:gd name="adj1" fmla="val 99215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080A5CE-2A27-4A71-B160-441332CC772B}"/>
              </a:ext>
            </a:extLst>
          </p:cNvPr>
          <p:cNvSpPr/>
          <p:nvPr/>
        </p:nvSpPr>
        <p:spPr>
          <a:xfrm>
            <a:off x="-9524" y="2836196"/>
            <a:ext cx="12196762" cy="136039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2FBFAD-318C-47E8-A82D-2EDEDE3F63EE}"/>
              </a:ext>
            </a:extLst>
          </p:cNvPr>
          <p:cNvSpPr/>
          <p:nvPr/>
        </p:nvSpPr>
        <p:spPr>
          <a:xfrm>
            <a:off x="985420" y="2938634"/>
            <a:ext cx="10111667" cy="115551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2800" dirty="0" err="1"/>
              <a:t>We</a:t>
            </a:r>
            <a:r>
              <a:rPr lang="tr-TR" sz="2800" dirty="0"/>
              <a:t> </a:t>
            </a:r>
            <a:r>
              <a:rPr lang="en-US" sz="2800" dirty="0"/>
              <a:t>would like to thank Dr. Roya CHOUPANI who helped us during this project</a:t>
            </a:r>
            <a:endParaRPr lang="tr-TR" sz="2800" dirty="0"/>
          </a:p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108266" y="286264"/>
            <a:ext cx="12192000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tr-TR" sz="6000" dirty="0" err="1">
                <a:solidFill>
                  <a:schemeClr val="bg1"/>
                </a:solidFill>
              </a:rPr>
              <a:t>Acknowledgements</a:t>
            </a:r>
            <a:endParaRPr lang="tr-TR" sz="6000" dirty="0">
              <a:solidFill>
                <a:schemeClr val="bg1"/>
              </a:solidFill>
            </a:endParaRPr>
          </a:p>
          <a:p>
            <a:pPr algn="ctr"/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8237F776-235B-43B7-A208-7106E24CBAFE}"/>
              </a:ext>
            </a:extLst>
          </p:cNvPr>
          <p:cNvSpPr>
            <a:spLocks noChangeAspect="1"/>
          </p:cNvSpPr>
          <p:nvPr/>
        </p:nvSpPr>
        <p:spPr>
          <a:xfrm flipH="1">
            <a:off x="4878758" y="1367871"/>
            <a:ext cx="2434484" cy="131165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549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5596B00-0CE2-44C6-9AC5-0B5BC6F6C4D9}"/>
              </a:ext>
            </a:extLst>
          </p:cNvPr>
          <p:cNvGrpSpPr/>
          <p:nvPr/>
        </p:nvGrpSpPr>
        <p:grpSpPr>
          <a:xfrm>
            <a:off x="3468549" y="2276475"/>
            <a:ext cx="5269188" cy="3419474"/>
            <a:chOff x="4655870" y="2637505"/>
            <a:chExt cx="2716484" cy="1217603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DF549E6-5337-42BD-9C5E-4FF911D21EC1}"/>
                </a:ext>
              </a:extLst>
            </p:cNvPr>
            <p:cNvGrpSpPr/>
            <p:nvPr/>
          </p:nvGrpSpPr>
          <p:grpSpPr>
            <a:xfrm>
              <a:off x="6233054" y="2743150"/>
              <a:ext cx="1139300" cy="952543"/>
              <a:chOff x="5133714" y="3583707"/>
              <a:chExt cx="474339" cy="396585"/>
            </a:xfrm>
          </p:grpSpPr>
          <p:cxnSp>
            <p:nvCxnSpPr>
              <p:cNvPr id="12" name="Connector: Elbow 11">
                <a:extLst>
                  <a:ext uri="{FF2B5EF4-FFF2-40B4-BE49-F238E27FC236}">
                    <a16:creationId xmlns:a16="http://schemas.microsoft.com/office/drawing/2014/main" id="{99FF6450-5DCF-4EA4-9ECD-5DECDA3BADB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23467" y="3590067"/>
                <a:ext cx="291134" cy="278415"/>
              </a:xfrm>
              <a:prstGeom prst="bentConnector3">
                <a:avLst>
                  <a:gd name="adj1" fmla="val 98706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nector: Elbow 12">
                <a:extLst>
                  <a:ext uri="{FF2B5EF4-FFF2-40B4-BE49-F238E27FC236}">
                    <a16:creationId xmlns:a16="http://schemas.microsoft.com/office/drawing/2014/main" id="{637BD6F9-CEA8-471A-B6D6-3D7D3748ACC4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72591" y="3544830"/>
                <a:ext cx="396585" cy="474339"/>
              </a:xfrm>
              <a:prstGeom prst="bentConnector3">
                <a:avLst>
                  <a:gd name="adj1" fmla="val 10131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C2EA36-2D13-4B3D-BFC3-A102F4DEB439}"/>
                </a:ext>
              </a:extLst>
            </p:cNvPr>
            <p:cNvCxnSpPr>
              <a:cxnSpLocks/>
            </p:cNvCxnSpPr>
            <p:nvPr/>
          </p:nvCxnSpPr>
          <p:spPr>
            <a:xfrm>
              <a:off x="6001025" y="2637505"/>
              <a:ext cx="13087" cy="1217603"/>
            </a:xfrm>
            <a:prstGeom prst="line">
              <a:avLst/>
            </a:prstGeom>
            <a:ln w="3810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C99EAA-C1C3-4CCA-BEBA-AC2A865E88E4}"/>
                </a:ext>
              </a:extLst>
            </p:cNvPr>
            <p:cNvGrpSpPr/>
            <p:nvPr/>
          </p:nvGrpSpPr>
          <p:grpSpPr>
            <a:xfrm flipH="1">
              <a:off x="4655870" y="2743153"/>
              <a:ext cx="1159245" cy="952554"/>
              <a:chOff x="5125409" y="3583703"/>
              <a:chExt cx="482643" cy="396589"/>
            </a:xfrm>
          </p:grpSpPr>
          <p:cxnSp>
            <p:nvCxnSpPr>
              <p:cNvPr id="10" name="Connector: Elbow 9">
                <a:extLst>
                  <a:ext uri="{FF2B5EF4-FFF2-40B4-BE49-F238E27FC236}">
                    <a16:creationId xmlns:a16="http://schemas.microsoft.com/office/drawing/2014/main" id="{3275D676-AD17-49C5-9DEA-18E954D494CE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17648" y="3581177"/>
                <a:ext cx="291129" cy="296190"/>
              </a:xfrm>
              <a:prstGeom prst="bentConnector3">
                <a:avLst>
                  <a:gd name="adj1" fmla="val 10092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nector: Elbow 10">
                <a:extLst>
                  <a:ext uri="{FF2B5EF4-FFF2-40B4-BE49-F238E27FC236}">
                    <a16:creationId xmlns:a16="http://schemas.microsoft.com/office/drawing/2014/main" id="{7437482D-2332-417F-9573-94FD96A7798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68436" y="3540676"/>
                <a:ext cx="396589" cy="482643"/>
              </a:xfrm>
              <a:prstGeom prst="bentConnector3">
                <a:avLst>
                  <a:gd name="adj1" fmla="val 99215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080A5CE-2A27-4A71-B160-441332CC772B}"/>
              </a:ext>
            </a:extLst>
          </p:cNvPr>
          <p:cNvSpPr/>
          <p:nvPr/>
        </p:nvSpPr>
        <p:spPr>
          <a:xfrm>
            <a:off x="-9524" y="2836196"/>
            <a:ext cx="12196762" cy="136039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2FBFAD-318C-47E8-A82D-2EDEDE3F63EE}"/>
              </a:ext>
            </a:extLst>
          </p:cNvPr>
          <p:cNvSpPr/>
          <p:nvPr/>
        </p:nvSpPr>
        <p:spPr>
          <a:xfrm>
            <a:off x="-4762" y="2938634"/>
            <a:ext cx="12196762" cy="115551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7143" y="3064682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tr-TR" altLang="ko-KR" sz="6000" dirty="0">
                <a:solidFill>
                  <a:schemeClr val="bg1"/>
                </a:solidFill>
                <a:cs typeface="Arial" pitchFamily="34" charset="0"/>
              </a:rPr>
              <a:t>ANY QUESTION ?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8237F776-235B-43B7-A208-7106E24CBAFE}"/>
              </a:ext>
            </a:extLst>
          </p:cNvPr>
          <p:cNvSpPr>
            <a:spLocks noChangeAspect="1"/>
          </p:cNvSpPr>
          <p:nvPr/>
        </p:nvSpPr>
        <p:spPr>
          <a:xfrm flipH="1">
            <a:off x="4878758" y="1367871"/>
            <a:ext cx="2434484" cy="131165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675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5596B00-0CE2-44C6-9AC5-0B5BC6F6C4D9}"/>
              </a:ext>
            </a:extLst>
          </p:cNvPr>
          <p:cNvGrpSpPr/>
          <p:nvPr/>
        </p:nvGrpSpPr>
        <p:grpSpPr>
          <a:xfrm>
            <a:off x="3468549" y="2276475"/>
            <a:ext cx="5269188" cy="3419474"/>
            <a:chOff x="4655870" y="2637505"/>
            <a:chExt cx="2716484" cy="1217603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DF549E6-5337-42BD-9C5E-4FF911D21EC1}"/>
                </a:ext>
              </a:extLst>
            </p:cNvPr>
            <p:cNvGrpSpPr/>
            <p:nvPr/>
          </p:nvGrpSpPr>
          <p:grpSpPr>
            <a:xfrm>
              <a:off x="6233054" y="2743150"/>
              <a:ext cx="1139300" cy="952543"/>
              <a:chOff x="5133714" y="3583707"/>
              <a:chExt cx="474339" cy="396585"/>
            </a:xfrm>
          </p:grpSpPr>
          <p:cxnSp>
            <p:nvCxnSpPr>
              <p:cNvPr id="12" name="Connector: Elbow 11">
                <a:extLst>
                  <a:ext uri="{FF2B5EF4-FFF2-40B4-BE49-F238E27FC236}">
                    <a16:creationId xmlns:a16="http://schemas.microsoft.com/office/drawing/2014/main" id="{99FF6450-5DCF-4EA4-9ECD-5DECDA3BADB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23467" y="3590067"/>
                <a:ext cx="291134" cy="278415"/>
              </a:xfrm>
              <a:prstGeom prst="bentConnector3">
                <a:avLst>
                  <a:gd name="adj1" fmla="val 98706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nector: Elbow 12">
                <a:extLst>
                  <a:ext uri="{FF2B5EF4-FFF2-40B4-BE49-F238E27FC236}">
                    <a16:creationId xmlns:a16="http://schemas.microsoft.com/office/drawing/2014/main" id="{637BD6F9-CEA8-471A-B6D6-3D7D3748ACC4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72591" y="3544830"/>
                <a:ext cx="396585" cy="474339"/>
              </a:xfrm>
              <a:prstGeom prst="bentConnector3">
                <a:avLst>
                  <a:gd name="adj1" fmla="val 10131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C2EA36-2D13-4B3D-BFC3-A102F4DEB439}"/>
                </a:ext>
              </a:extLst>
            </p:cNvPr>
            <p:cNvCxnSpPr>
              <a:cxnSpLocks/>
            </p:cNvCxnSpPr>
            <p:nvPr/>
          </p:nvCxnSpPr>
          <p:spPr>
            <a:xfrm>
              <a:off x="6001025" y="2637505"/>
              <a:ext cx="13087" cy="1217603"/>
            </a:xfrm>
            <a:prstGeom prst="line">
              <a:avLst/>
            </a:prstGeom>
            <a:ln w="3810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C99EAA-C1C3-4CCA-BEBA-AC2A865E88E4}"/>
                </a:ext>
              </a:extLst>
            </p:cNvPr>
            <p:cNvGrpSpPr/>
            <p:nvPr/>
          </p:nvGrpSpPr>
          <p:grpSpPr>
            <a:xfrm flipH="1">
              <a:off x="4655870" y="2743153"/>
              <a:ext cx="1159245" cy="952554"/>
              <a:chOff x="5125409" y="3583703"/>
              <a:chExt cx="482643" cy="396589"/>
            </a:xfrm>
          </p:grpSpPr>
          <p:cxnSp>
            <p:nvCxnSpPr>
              <p:cNvPr id="10" name="Connector: Elbow 9">
                <a:extLst>
                  <a:ext uri="{FF2B5EF4-FFF2-40B4-BE49-F238E27FC236}">
                    <a16:creationId xmlns:a16="http://schemas.microsoft.com/office/drawing/2014/main" id="{3275D676-AD17-49C5-9DEA-18E954D494CE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17648" y="3581177"/>
                <a:ext cx="291129" cy="296190"/>
              </a:xfrm>
              <a:prstGeom prst="bentConnector3">
                <a:avLst>
                  <a:gd name="adj1" fmla="val 10092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nector: Elbow 10">
                <a:extLst>
                  <a:ext uri="{FF2B5EF4-FFF2-40B4-BE49-F238E27FC236}">
                    <a16:creationId xmlns:a16="http://schemas.microsoft.com/office/drawing/2014/main" id="{7437482D-2332-417F-9573-94FD96A7798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68436" y="3540676"/>
                <a:ext cx="396589" cy="482643"/>
              </a:xfrm>
              <a:prstGeom prst="bentConnector3">
                <a:avLst>
                  <a:gd name="adj1" fmla="val 99215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080A5CE-2A27-4A71-B160-441332CC772B}"/>
              </a:ext>
            </a:extLst>
          </p:cNvPr>
          <p:cNvSpPr/>
          <p:nvPr/>
        </p:nvSpPr>
        <p:spPr>
          <a:xfrm>
            <a:off x="-9524" y="2836196"/>
            <a:ext cx="12196762" cy="136039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2FBFAD-318C-47E8-A82D-2EDEDE3F63EE}"/>
              </a:ext>
            </a:extLst>
          </p:cNvPr>
          <p:cNvSpPr/>
          <p:nvPr/>
        </p:nvSpPr>
        <p:spPr>
          <a:xfrm>
            <a:off x="-4762" y="2938634"/>
            <a:ext cx="12196762" cy="115551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7143" y="3064682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8237F776-235B-43B7-A208-7106E24CBAFE}"/>
              </a:ext>
            </a:extLst>
          </p:cNvPr>
          <p:cNvSpPr>
            <a:spLocks noChangeAspect="1"/>
          </p:cNvSpPr>
          <p:nvPr/>
        </p:nvSpPr>
        <p:spPr>
          <a:xfrm flipH="1">
            <a:off x="4878758" y="1367871"/>
            <a:ext cx="2434484" cy="131165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103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7293314" y="2945553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tr-TR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COOK HUB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7313463" y="3708637"/>
            <a:ext cx="477709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Cook Recipes and Virtual Fridge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3499E92-50A7-4680-90CB-41532F4FC718}"/>
              </a:ext>
            </a:extLst>
          </p:cNvPr>
          <p:cNvSpPr/>
          <p:nvPr/>
        </p:nvSpPr>
        <p:spPr>
          <a:xfrm>
            <a:off x="6106651" y="293611"/>
            <a:ext cx="5636534" cy="6270778"/>
          </a:xfrm>
          <a:prstGeom prst="roundRect">
            <a:avLst>
              <a:gd name="adj" fmla="val 1286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A86C59-34F4-4919-9F69-A6D243DD90AF}"/>
              </a:ext>
            </a:extLst>
          </p:cNvPr>
          <p:cNvGrpSpPr/>
          <p:nvPr/>
        </p:nvGrpSpPr>
        <p:grpSpPr>
          <a:xfrm>
            <a:off x="6305942" y="1681595"/>
            <a:ext cx="5419664" cy="777510"/>
            <a:chOff x="6102442" y="1483456"/>
            <a:chExt cx="5419664" cy="77751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91A18A-7559-4485-BC2C-6ACBBA9F87DF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tr-TR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Problems</a:t>
              </a:r>
              <a:r>
                <a:rPr lang="tr-TR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and</a:t>
              </a:r>
              <a:r>
                <a:rPr lang="tr-TR" altLang="ko-KR" sz="2700" b="1" dirty="0">
                  <a:solidFill>
                    <a:schemeClr val="bg1"/>
                  </a:solidFill>
                  <a:cs typeface="Arial" pitchFamily="34" charset="0"/>
                </a:rPr>
                <a:t> Solutions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5E3BD7D-EEC6-41FC-867D-95F2B71346B3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1E7642E-CD93-4445-B49C-21F1CF8B80D1}"/>
              </a:ext>
            </a:extLst>
          </p:cNvPr>
          <p:cNvGrpSpPr/>
          <p:nvPr/>
        </p:nvGrpSpPr>
        <p:grpSpPr>
          <a:xfrm>
            <a:off x="6305942" y="2820587"/>
            <a:ext cx="5540095" cy="777510"/>
            <a:chOff x="6102442" y="1483456"/>
            <a:chExt cx="5540095" cy="77751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C79CA3D-1245-4812-BE2C-A17717D31459}"/>
                </a:ext>
              </a:extLst>
            </p:cNvPr>
            <p:cNvSpPr txBox="1"/>
            <p:nvPr/>
          </p:nvSpPr>
          <p:spPr>
            <a:xfrm>
              <a:off x="6980697" y="1603169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tr-TR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Dataset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27DDE9-FE7C-4B7E-A047-E092B6A88859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3E30DF-4F9D-4D5B-9110-CB46BA5063F2}"/>
              </a:ext>
            </a:extLst>
          </p:cNvPr>
          <p:cNvGrpSpPr/>
          <p:nvPr/>
        </p:nvGrpSpPr>
        <p:grpSpPr>
          <a:xfrm>
            <a:off x="6305942" y="3959579"/>
            <a:ext cx="5419664" cy="777510"/>
            <a:chOff x="6102442" y="1483456"/>
            <a:chExt cx="5419664" cy="77751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A5757E4-1723-4073-9FC5-1D351F20A151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tr-TR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Search</a:t>
              </a:r>
              <a:r>
                <a:rPr lang="tr-TR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Function</a:t>
              </a:r>
              <a:r>
                <a:rPr lang="tr-TR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and</a:t>
              </a:r>
              <a:r>
                <a:rPr lang="tr-TR" altLang="ko-KR" sz="2700" b="1" dirty="0">
                  <a:solidFill>
                    <a:schemeClr val="bg1"/>
                  </a:solidFill>
                  <a:cs typeface="Arial" pitchFamily="34" charset="0"/>
                </a:rPr>
                <a:t> UI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7B9AF74-CA02-49F9-88D7-98D77F70D10F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FEFB00-F764-4A36-BDE0-EFBFFBAD9C92}"/>
              </a:ext>
            </a:extLst>
          </p:cNvPr>
          <p:cNvGrpSpPr/>
          <p:nvPr/>
        </p:nvGrpSpPr>
        <p:grpSpPr>
          <a:xfrm>
            <a:off x="6305942" y="5098571"/>
            <a:ext cx="5419664" cy="777510"/>
            <a:chOff x="6102442" y="1483456"/>
            <a:chExt cx="5419664" cy="77751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93DF382-44DD-45C3-9704-34E8893BC3AC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tr-TR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Techs</a:t>
              </a:r>
              <a:r>
                <a:rPr lang="tr-TR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and</a:t>
              </a:r>
              <a:r>
                <a:rPr lang="tr-TR" altLang="ko-KR" sz="2700" b="1" dirty="0">
                  <a:solidFill>
                    <a:schemeClr val="bg1"/>
                  </a:solidFill>
                  <a:cs typeface="Arial" pitchFamily="34" charset="0"/>
                </a:rPr>
                <a:t> Demo Video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611BD74-B8C0-4D62-99FC-2DBC909A434D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6420242" y="391190"/>
            <a:ext cx="498989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tr-TR" altLang="ko-KR" sz="5400" b="1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Sections</a:t>
            </a:r>
            <a:endParaRPr lang="ko-KR" altLang="en-US" sz="54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309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885998A-6041-49BE-90FA-586136FDB22E}"/>
              </a:ext>
            </a:extLst>
          </p:cNvPr>
          <p:cNvGrpSpPr/>
          <p:nvPr/>
        </p:nvGrpSpPr>
        <p:grpSpPr>
          <a:xfrm>
            <a:off x="5566299" y="3568823"/>
            <a:ext cx="6171192" cy="2189921"/>
            <a:chOff x="3581399" y="426402"/>
            <a:chExt cx="5316416" cy="173650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9F86E72-D65A-4618-931B-E420DE1A40F4}"/>
                </a:ext>
              </a:extLst>
            </p:cNvPr>
            <p:cNvGrpSpPr/>
            <p:nvPr/>
          </p:nvGrpSpPr>
          <p:grpSpPr>
            <a:xfrm>
              <a:off x="6383214" y="426402"/>
              <a:ext cx="2514601" cy="1736505"/>
              <a:chOff x="6031523" y="778095"/>
              <a:chExt cx="2514601" cy="1736505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63C60C7-31E3-451F-BBAC-B4FFEC011450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C7689921-2E17-4F00-BCB9-4EDB826B4B20}"/>
                  </a:ext>
                </a:extLst>
              </p:cNvPr>
              <p:cNvSpPr/>
              <p:nvPr/>
            </p:nvSpPr>
            <p:spPr>
              <a:xfrm>
                <a:off x="6031523" y="778095"/>
                <a:ext cx="2325142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529840-06F4-4205-9C67-82E92D557453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232514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altLang="ko-KR" sz="1600" b="1" dirty="0" err="1">
                    <a:solidFill>
                      <a:schemeClr val="bg1"/>
                    </a:solidFill>
                    <a:cs typeface="Arial" pitchFamily="34" charset="0"/>
                  </a:rPr>
                  <a:t>Lack</a:t>
                </a:r>
                <a:r>
                  <a:rPr lang="tr-TR" altLang="ko-KR" sz="1600" b="1" dirty="0">
                    <a:solidFill>
                      <a:schemeClr val="bg1"/>
                    </a:solidFill>
                    <a:cs typeface="Arial" pitchFamily="34" charset="0"/>
                  </a:rPr>
                  <a:t> of </a:t>
                </a:r>
                <a:r>
                  <a:rPr lang="tr-TR" altLang="ko-KR" sz="1600" b="1" dirty="0" err="1">
                    <a:solidFill>
                      <a:schemeClr val="bg1"/>
                    </a:solidFill>
                    <a:cs typeface="Arial" pitchFamily="34" charset="0"/>
                  </a:rPr>
                  <a:t>Resources</a:t>
                </a:r>
                <a:endParaRPr lang="ko-KR" altLang="en-US" sz="16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F7B91C6-F41D-4522-99E7-68D24954BA22}"/>
                  </a:ext>
                </a:extLst>
              </p:cNvPr>
              <p:cNvSpPr txBox="1"/>
              <p:nvPr/>
            </p:nvSpPr>
            <p:spPr>
              <a:xfrm>
                <a:off x="6546927" y="1219970"/>
                <a:ext cx="1877468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Number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of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the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resources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are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not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satisfactory</a:t>
                </a:r>
                <a:endPara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084E826-761C-4980-9B99-1CF80CB73AD0}"/>
                </a:ext>
              </a:extLst>
            </p:cNvPr>
            <p:cNvGrpSpPr/>
            <p:nvPr/>
          </p:nvGrpSpPr>
          <p:grpSpPr>
            <a:xfrm>
              <a:off x="3581399" y="426402"/>
              <a:ext cx="2514601" cy="1736505"/>
              <a:chOff x="6031523" y="778095"/>
              <a:chExt cx="2514601" cy="1736505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5B29D82-6A98-463D-A002-35875D32DB85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2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D05618F-4A57-444D-B8D3-B562EB3A9094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B999AF-AD38-492F-ADD7-B8ACCC68292B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altLang="ko-KR" sz="1600" b="1" dirty="0" err="1">
                    <a:solidFill>
                      <a:schemeClr val="bg1"/>
                    </a:solidFill>
                    <a:cs typeface="Arial" pitchFamily="34" charset="0"/>
                  </a:rPr>
                  <a:t>Kivy</a:t>
                </a:r>
                <a:endParaRPr lang="ko-KR" altLang="en-US" sz="16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6FE65E0-C83B-49FE-A097-74C60F79CC69}"/>
                  </a:ext>
                </a:extLst>
              </p:cNvPr>
              <p:cNvSpPr txBox="1"/>
              <p:nvPr/>
            </p:nvSpPr>
            <p:spPr>
              <a:xfrm>
                <a:off x="6525936" y="1164880"/>
                <a:ext cx="2020188" cy="756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Kivy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is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brand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new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framework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and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language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.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It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has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many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compatability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issues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.</a:t>
                </a: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352E615-AF19-4E1B-B7D5-05E689EC3B54}"/>
              </a:ext>
            </a:extLst>
          </p:cNvPr>
          <p:cNvGrpSpPr/>
          <p:nvPr/>
        </p:nvGrpSpPr>
        <p:grpSpPr>
          <a:xfrm>
            <a:off x="3939766" y="264405"/>
            <a:ext cx="6927204" cy="2200222"/>
            <a:chOff x="6442065" y="2450892"/>
            <a:chExt cx="5257565" cy="173650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9A5B5C5-70DB-40D6-8159-0733660FD818}"/>
                </a:ext>
              </a:extLst>
            </p:cNvPr>
            <p:cNvGrpSpPr/>
            <p:nvPr/>
          </p:nvGrpSpPr>
          <p:grpSpPr>
            <a:xfrm>
              <a:off x="9185029" y="2450892"/>
              <a:ext cx="2514601" cy="1736505"/>
              <a:chOff x="6031523" y="778095"/>
              <a:chExt cx="2514601" cy="173650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C04C95E-CE4D-4872-AD43-842FE593C991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3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E925DAC-9DC7-4015-85D7-8EA0F3FD4AC5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217EC30-FAF4-4BEF-8D30-052BAAE76070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3066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altLang="ko-KR" sz="1600" b="1" dirty="0">
                    <a:solidFill>
                      <a:schemeClr val="bg1"/>
                    </a:solidFill>
                    <a:cs typeface="Arial" pitchFamily="34" charset="0"/>
                  </a:rPr>
                  <a:t>RAM </a:t>
                </a:r>
                <a:r>
                  <a:rPr lang="tr-TR" altLang="ko-KR" sz="1600" b="1" dirty="0" err="1">
                    <a:solidFill>
                      <a:schemeClr val="bg1"/>
                    </a:solidFill>
                    <a:cs typeface="Arial" pitchFamily="34" charset="0"/>
                  </a:rPr>
                  <a:t>Usage</a:t>
                </a:r>
                <a:endParaRPr lang="ko-KR" altLang="en-US" sz="16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1424E76-DB0B-44E0-951A-219996937979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10592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High RAM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usage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causes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program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runs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slower</a:t>
                </a:r>
                <a:endParaRPr lang="tr-TR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tr-TR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High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loading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time</a:t>
                </a:r>
                <a:endPara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6AAE7A2-6345-41B3-81CB-7B027A0DD739}"/>
                </a:ext>
              </a:extLst>
            </p:cNvPr>
            <p:cNvGrpSpPr/>
            <p:nvPr/>
          </p:nvGrpSpPr>
          <p:grpSpPr>
            <a:xfrm>
              <a:off x="6442065" y="2487157"/>
              <a:ext cx="2608234" cy="1700240"/>
              <a:chOff x="6090374" y="814360"/>
              <a:chExt cx="2608234" cy="170024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04823C5-AAD3-4FB3-A25D-C238181A022C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5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9426DEA-E145-4CB5-A124-03449CFBB3D2}"/>
                  </a:ext>
                </a:extLst>
              </p:cNvPr>
              <p:cNvSpPr/>
              <p:nvPr/>
            </p:nvSpPr>
            <p:spPr>
              <a:xfrm>
                <a:off x="6139964" y="814360"/>
                <a:ext cx="1582614" cy="349529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5DFB5B5-FA64-4BEE-B753-0656AB389907}"/>
                  </a:ext>
                </a:extLst>
              </p:cNvPr>
              <p:cNvSpPr txBox="1"/>
              <p:nvPr/>
            </p:nvSpPr>
            <p:spPr>
              <a:xfrm>
                <a:off x="6090374" y="819848"/>
                <a:ext cx="1632203" cy="2787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altLang="ko-KR" sz="1200" b="1" dirty="0">
                    <a:solidFill>
                      <a:schemeClr val="bg1"/>
                    </a:solidFill>
                    <a:cs typeface="Arial" pitchFamily="34" charset="0"/>
                  </a:rPr>
                  <a:t>SQL </a:t>
                </a:r>
                <a:r>
                  <a:rPr lang="tr-TR" altLang="ko-KR" sz="1400" b="1" dirty="0" err="1">
                    <a:solidFill>
                      <a:schemeClr val="bg1"/>
                    </a:solidFill>
                    <a:cs typeface="Arial" pitchFamily="34" charset="0"/>
                  </a:rPr>
                  <a:t>Implementation</a:t>
                </a:r>
                <a:endParaRPr lang="ko-KR" altLang="en-US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6C24BE7-F4B7-4B22-90D0-D58085FC6A1F}"/>
                  </a:ext>
                </a:extLst>
              </p:cNvPr>
              <p:cNvSpPr txBox="1"/>
              <p:nvPr/>
            </p:nvSpPr>
            <p:spPr>
              <a:xfrm>
                <a:off x="6383216" y="1219970"/>
                <a:ext cx="2315392" cy="8744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A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connection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problem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from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MySQL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and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MSSQL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side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to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the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front-end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tr-TR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A153A9F-2C4A-45AC-A502-A09FD356C802}"/>
              </a:ext>
            </a:extLst>
          </p:cNvPr>
          <p:cNvSpPr txBox="1"/>
          <p:nvPr/>
        </p:nvSpPr>
        <p:spPr>
          <a:xfrm>
            <a:off x="-381739" y="4717201"/>
            <a:ext cx="4358935" cy="135421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tr-TR" altLang="ko-KR" sz="4400" b="1" dirty="0" err="1">
                <a:solidFill>
                  <a:schemeClr val="bg1"/>
                </a:solidFill>
                <a:latin typeface="+mj-lt"/>
              </a:rPr>
              <a:t>Problems</a:t>
            </a:r>
            <a:br>
              <a:rPr lang="tr-TR" altLang="ko-KR" sz="4400" b="1" dirty="0">
                <a:solidFill>
                  <a:schemeClr val="bg1"/>
                </a:solidFill>
                <a:latin typeface="+mj-lt"/>
              </a:rPr>
            </a:br>
            <a:r>
              <a:rPr lang="tr-TR" altLang="ko-KR" sz="4400" b="1" dirty="0">
                <a:solidFill>
                  <a:schemeClr val="bg1"/>
                </a:solidFill>
                <a:latin typeface="+mj-lt"/>
              </a:rPr>
              <a:t> </a:t>
            </a:r>
            <a:endParaRPr lang="ko-KR" altLang="en-US" sz="44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41350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CA153A9F-2C4A-45AC-A502-A09FD356C802}"/>
              </a:ext>
            </a:extLst>
          </p:cNvPr>
          <p:cNvSpPr txBox="1"/>
          <p:nvPr/>
        </p:nvSpPr>
        <p:spPr>
          <a:xfrm>
            <a:off x="-426127" y="5055755"/>
            <a:ext cx="4358935" cy="677108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tr-TR" altLang="ko-KR" sz="4400" b="1" dirty="0">
                <a:solidFill>
                  <a:schemeClr val="bg1"/>
                </a:solidFill>
                <a:latin typeface="+mj-lt"/>
              </a:rPr>
              <a:t>Solutions</a:t>
            </a:r>
            <a:endParaRPr lang="ko-KR" altLang="en-US" sz="4400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31" name="Group 28">
            <a:extLst>
              <a:ext uri="{FF2B5EF4-FFF2-40B4-BE49-F238E27FC236}">
                <a16:creationId xmlns:a16="http://schemas.microsoft.com/office/drawing/2014/main" id="{0406ECEE-86E4-46EA-9DF6-2BA313C05434}"/>
              </a:ext>
            </a:extLst>
          </p:cNvPr>
          <p:cNvGrpSpPr/>
          <p:nvPr/>
        </p:nvGrpSpPr>
        <p:grpSpPr>
          <a:xfrm>
            <a:off x="3932808" y="194602"/>
            <a:ext cx="6927204" cy="2200222"/>
            <a:chOff x="6442065" y="2450892"/>
            <a:chExt cx="5257565" cy="1736505"/>
          </a:xfrm>
        </p:grpSpPr>
        <p:grpSp>
          <p:nvGrpSpPr>
            <p:cNvPr id="32" name="Group 12">
              <a:extLst>
                <a:ext uri="{FF2B5EF4-FFF2-40B4-BE49-F238E27FC236}">
                  <a16:creationId xmlns:a16="http://schemas.microsoft.com/office/drawing/2014/main" id="{BF4C7AFD-2C7B-4A69-B8BA-DA160DC8BDE1}"/>
                </a:ext>
              </a:extLst>
            </p:cNvPr>
            <p:cNvGrpSpPr/>
            <p:nvPr/>
          </p:nvGrpSpPr>
          <p:grpSpPr>
            <a:xfrm>
              <a:off x="9185029" y="2450892"/>
              <a:ext cx="2514601" cy="1736505"/>
              <a:chOff x="6031523" y="778095"/>
              <a:chExt cx="2514601" cy="1736505"/>
            </a:xfrm>
          </p:grpSpPr>
          <p:sp>
            <p:nvSpPr>
              <p:cNvPr id="38" name="Rectangle 13">
                <a:extLst>
                  <a:ext uri="{FF2B5EF4-FFF2-40B4-BE49-F238E27FC236}">
                    <a16:creationId xmlns:a16="http://schemas.microsoft.com/office/drawing/2014/main" id="{50DAF3AB-EDE4-43AD-A769-4791F7E31AB5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3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Rectangle: Rounded Corners 14">
                <a:extLst>
                  <a:ext uri="{FF2B5EF4-FFF2-40B4-BE49-F238E27FC236}">
                    <a16:creationId xmlns:a16="http://schemas.microsoft.com/office/drawing/2014/main" id="{71FCADC4-F7CC-4CFC-AE48-A3D35DFFFA54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15">
                <a:extLst>
                  <a:ext uri="{FF2B5EF4-FFF2-40B4-BE49-F238E27FC236}">
                    <a16:creationId xmlns:a16="http://schemas.microsoft.com/office/drawing/2014/main" id="{ECCEFA3A-43AC-4DE9-9F00-0F0384B768FD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3066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altLang="ko-KR" sz="1600" b="1" dirty="0">
                    <a:solidFill>
                      <a:schemeClr val="bg1"/>
                    </a:solidFill>
                    <a:cs typeface="Arial" pitchFamily="34" charset="0"/>
                  </a:rPr>
                  <a:t>RAM </a:t>
                </a:r>
                <a:r>
                  <a:rPr lang="tr-TR" altLang="ko-KR" sz="1600" b="1" dirty="0" err="1">
                    <a:solidFill>
                      <a:schemeClr val="bg1"/>
                    </a:solidFill>
                    <a:cs typeface="Arial" pitchFamily="34" charset="0"/>
                  </a:rPr>
                  <a:t>Usage</a:t>
                </a:r>
                <a:endParaRPr lang="ko-KR" altLang="en-US" sz="16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41" name="TextBox 16">
                <a:extLst>
                  <a:ext uri="{FF2B5EF4-FFF2-40B4-BE49-F238E27FC236}">
                    <a16:creationId xmlns:a16="http://schemas.microsoft.com/office/drawing/2014/main" id="{09CF519E-4E31-48DE-9BAE-374E2E60F021}"/>
                  </a:ext>
                </a:extLst>
              </p:cNvPr>
              <p:cNvSpPr txBox="1"/>
              <p:nvPr/>
            </p:nvSpPr>
            <p:spPr>
              <a:xfrm>
                <a:off x="6512077" y="1219733"/>
                <a:ext cx="1877468" cy="7530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Replacing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the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priorties</a:t>
                </a:r>
                <a:endParaRPr lang="tr-TR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tr-TR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Decreasing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number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of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concurrent</a:t>
                </a:r>
                <a:r>
                  <a:rPr lang="tr-TR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transactions</a:t>
                </a:r>
                <a:endParaRPr lang="tr-TR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33" name="Group 17">
              <a:extLst>
                <a:ext uri="{FF2B5EF4-FFF2-40B4-BE49-F238E27FC236}">
                  <a16:creationId xmlns:a16="http://schemas.microsoft.com/office/drawing/2014/main" id="{1E1E04A3-99CE-40EA-90B0-10294485182D}"/>
                </a:ext>
              </a:extLst>
            </p:cNvPr>
            <p:cNvGrpSpPr/>
            <p:nvPr/>
          </p:nvGrpSpPr>
          <p:grpSpPr>
            <a:xfrm>
              <a:off x="6442065" y="2487157"/>
              <a:ext cx="2608234" cy="1700240"/>
              <a:chOff x="6090374" y="814360"/>
              <a:chExt cx="2608234" cy="1700240"/>
            </a:xfrm>
          </p:grpSpPr>
          <p:sp>
            <p:nvSpPr>
              <p:cNvPr id="34" name="Rectangle 18">
                <a:extLst>
                  <a:ext uri="{FF2B5EF4-FFF2-40B4-BE49-F238E27FC236}">
                    <a16:creationId xmlns:a16="http://schemas.microsoft.com/office/drawing/2014/main" id="{689FA200-3BDE-4A2C-8F80-DE392FD8073E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5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Rectangle: Rounded Corners 19">
                <a:extLst>
                  <a:ext uri="{FF2B5EF4-FFF2-40B4-BE49-F238E27FC236}">
                    <a16:creationId xmlns:a16="http://schemas.microsoft.com/office/drawing/2014/main" id="{E831D7F9-B931-404B-96AC-2FBDFEAFA880}"/>
                  </a:ext>
                </a:extLst>
              </p:cNvPr>
              <p:cNvSpPr/>
              <p:nvPr/>
            </p:nvSpPr>
            <p:spPr>
              <a:xfrm>
                <a:off x="6139964" y="814360"/>
                <a:ext cx="1582614" cy="349529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TextBox 20">
                <a:extLst>
                  <a:ext uri="{FF2B5EF4-FFF2-40B4-BE49-F238E27FC236}">
                    <a16:creationId xmlns:a16="http://schemas.microsoft.com/office/drawing/2014/main" id="{390D2842-69B4-4881-9A1C-08655BCD647F}"/>
                  </a:ext>
                </a:extLst>
              </p:cNvPr>
              <p:cNvSpPr txBox="1"/>
              <p:nvPr/>
            </p:nvSpPr>
            <p:spPr>
              <a:xfrm>
                <a:off x="6090374" y="819848"/>
                <a:ext cx="1632203" cy="2787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r-TR" altLang="ko-KR" sz="1200" b="1" dirty="0">
                    <a:solidFill>
                      <a:schemeClr val="bg1"/>
                    </a:solidFill>
                    <a:cs typeface="Arial" pitchFamily="34" charset="0"/>
                  </a:rPr>
                  <a:t>SQL </a:t>
                </a:r>
                <a:r>
                  <a:rPr lang="tr-TR" altLang="ko-KR" sz="1400" b="1" dirty="0" err="1">
                    <a:solidFill>
                      <a:schemeClr val="bg1"/>
                    </a:solidFill>
                    <a:cs typeface="Arial" pitchFamily="34" charset="0"/>
                  </a:rPr>
                  <a:t>Implementation</a:t>
                </a:r>
                <a:endParaRPr lang="ko-KR" altLang="en-US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7" name="TextBox 21">
                <a:extLst>
                  <a:ext uri="{FF2B5EF4-FFF2-40B4-BE49-F238E27FC236}">
                    <a16:creationId xmlns:a16="http://schemas.microsoft.com/office/drawing/2014/main" id="{9938DDEF-0730-48BF-B63E-9D8387C8C7AD}"/>
                  </a:ext>
                </a:extLst>
              </p:cNvPr>
              <p:cNvSpPr txBox="1"/>
              <p:nvPr/>
            </p:nvSpPr>
            <p:spPr>
              <a:xfrm>
                <a:off x="6383216" y="1219970"/>
                <a:ext cx="2315392" cy="3643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tr-TR" altLang="ko-KR" sz="12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By</a:t>
                </a:r>
                <a:r>
                  <a:rPr lang="tr-TR" altLang="ko-KR" sz="12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2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changing</a:t>
                </a:r>
                <a:r>
                  <a:rPr lang="tr-TR" altLang="ko-KR" sz="12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2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to</a:t>
                </a:r>
                <a:r>
                  <a:rPr lang="tr-TR" altLang="ko-KR" sz="12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2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MySQL</a:t>
                </a:r>
                <a:r>
                  <a:rPr lang="tr-TR" altLang="ko-KR" sz="12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2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to</a:t>
                </a:r>
                <a:r>
                  <a:rPr lang="tr-TR" altLang="ko-KR" sz="12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tr-TR" altLang="ko-KR" sz="12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SQLite</a:t>
                </a:r>
                <a:endParaRPr lang="tr-TR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grpSp>
        <p:nvGrpSpPr>
          <p:cNvPr id="43" name="Group 6">
            <a:extLst>
              <a:ext uri="{FF2B5EF4-FFF2-40B4-BE49-F238E27FC236}">
                <a16:creationId xmlns:a16="http://schemas.microsoft.com/office/drawing/2014/main" id="{77A8A7F0-8A30-4C12-B768-20B05933ACF6}"/>
              </a:ext>
            </a:extLst>
          </p:cNvPr>
          <p:cNvGrpSpPr/>
          <p:nvPr/>
        </p:nvGrpSpPr>
        <p:grpSpPr>
          <a:xfrm>
            <a:off x="8756150" y="3542942"/>
            <a:ext cx="2918900" cy="2189921"/>
            <a:chOff x="6031523" y="778095"/>
            <a:chExt cx="2514601" cy="1736505"/>
          </a:xfrm>
        </p:grpSpPr>
        <p:sp>
          <p:nvSpPr>
            <p:cNvPr id="49" name="Rectangle 2">
              <a:extLst>
                <a:ext uri="{FF2B5EF4-FFF2-40B4-BE49-F238E27FC236}">
                  <a16:creationId xmlns:a16="http://schemas.microsoft.com/office/drawing/2014/main" id="{19B0970A-45E2-4590-B542-DB07057F7DD2}"/>
                </a:ext>
              </a:extLst>
            </p:cNvPr>
            <p:cNvSpPr/>
            <p:nvPr/>
          </p:nvSpPr>
          <p:spPr>
            <a:xfrm>
              <a:off x="6383216" y="931985"/>
              <a:ext cx="2162908" cy="1582615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Rectangle: Rounded Corners 3">
              <a:extLst>
                <a:ext uri="{FF2B5EF4-FFF2-40B4-BE49-F238E27FC236}">
                  <a16:creationId xmlns:a16="http://schemas.microsoft.com/office/drawing/2014/main" id="{FEC33F3D-AD23-4E4F-B8F4-B3C8F2D51A1F}"/>
                </a:ext>
              </a:extLst>
            </p:cNvPr>
            <p:cNvSpPr/>
            <p:nvPr/>
          </p:nvSpPr>
          <p:spPr>
            <a:xfrm>
              <a:off x="6031523" y="778095"/>
              <a:ext cx="2325142" cy="39128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4">
              <a:extLst>
                <a:ext uri="{FF2B5EF4-FFF2-40B4-BE49-F238E27FC236}">
                  <a16:creationId xmlns:a16="http://schemas.microsoft.com/office/drawing/2014/main" id="{C139E4EC-03A1-410A-9C89-42F477DA5AC4}"/>
                </a:ext>
              </a:extLst>
            </p:cNvPr>
            <p:cNvSpPr txBox="1"/>
            <p:nvPr/>
          </p:nvSpPr>
          <p:spPr>
            <a:xfrm>
              <a:off x="6090375" y="819848"/>
              <a:ext cx="23251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altLang="ko-KR" sz="1600" b="1" dirty="0" err="1">
                  <a:solidFill>
                    <a:schemeClr val="bg1"/>
                  </a:solidFill>
                  <a:cs typeface="Arial" pitchFamily="34" charset="0"/>
                </a:rPr>
                <a:t>Lack</a:t>
              </a:r>
              <a:r>
                <a:rPr lang="tr-TR" altLang="ko-KR" sz="1600" b="1" dirty="0">
                  <a:solidFill>
                    <a:schemeClr val="bg1"/>
                  </a:solidFill>
                  <a:cs typeface="Arial" pitchFamily="34" charset="0"/>
                </a:rPr>
                <a:t> of </a:t>
              </a:r>
              <a:r>
                <a:rPr lang="tr-TR" altLang="ko-KR" sz="1600" b="1" dirty="0" err="1">
                  <a:solidFill>
                    <a:schemeClr val="bg1"/>
                  </a:solidFill>
                  <a:cs typeface="Arial" pitchFamily="34" charset="0"/>
                </a:rPr>
                <a:t>Resources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2" name="TextBox 5">
              <a:extLst>
                <a:ext uri="{FF2B5EF4-FFF2-40B4-BE49-F238E27FC236}">
                  <a16:creationId xmlns:a16="http://schemas.microsoft.com/office/drawing/2014/main" id="{93917BF4-C068-4CFA-8268-7A7F014DA4A7}"/>
                </a:ext>
              </a:extLst>
            </p:cNvPr>
            <p:cNvSpPr txBox="1"/>
            <p:nvPr/>
          </p:nvSpPr>
          <p:spPr>
            <a:xfrm>
              <a:off x="6546927" y="1219970"/>
              <a:ext cx="1877468" cy="414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tr-TR" altLang="ko-KR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Udemy</a:t>
              </a:r>
              <a:r>
                <a:rPr lang="tr-TR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tr-TR" altLang="ko-KR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nearly</a:t>
              </a:r>
              <a:r>
                <a:rPr lang="tr-TR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tr-TR" altLang="ko-KR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solved</a:t>
              </a:r>
              <a:r>
                <a:rPr lang="tr-TR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</a:t>
              </a:r>
              <a:r>
                <a:rPr lang="tr-TR" altLang="ko-KR" sz="14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our</a:t>
              </a:r>
              <a:r>
                <a:rPr lang="tr-TR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problem</a:t>
              </a:r>
              <a:endPara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9069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40B81192-FF30-494C-AE36-511FFA8CCA69}"/>
              </a:ext>
            </a:extLst>
          </p:cNvPr>
          <p:cNvGrpSpPr/>
          <p:nvPr/>
        </p:nvGrpSpPr>
        <p:grpSpPr>
          <a:xfrm>
            <a:off x="8077912" y="2632104"/>
            <a:ext cx="3214643" cy="3716680"/>
            <a:chOff x="4125210" y="1802423"/>
            <a:chExt cx="3954428" cy="4571999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1AD90B-E89A-4228-BB5D-32EF4BB96710}"/>
                </a:ext>
              </a:extLst>
            </p:cNvPr>
            <p:cNvGrpSpPr/>
            <p:nvPr/>
          </p:nvGrpSpPr>
          <p:grpSpPr>
            <a:xfrm>
              <a:off x="4125210" y="3947746"/>
              <a:ext cx="3954428" cy="2426676"/>
              <a:chOff x="4125210" y="3947746"/>
              <a:chExt cx="3954428" cy="2426676"/>
            </a:xfrm>
            <a:solidFill>
              <a:schemeClr val="accent4"/>
            </a:solidFill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27609D28-DF4B-497D-BE9A-537960EDC953}"/>
                  </a:ext>
                </a:extLst>
              </p:cNvPr>
              <p:cNvSpPr/>
              <p:nvPr/>
            </p:nvSpPr>
            <p:spPr>
              <a:xfrm>
                <a:off x="5803486" y="3947746"/>
                <a:ext cx="597877" cy="11560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26EC58B-864B-49B0-8567-850D52CCD139}"/>
                  </a:ext>
                </a:extLst>
              </p:cNvPr>
              <p:cNvSpPr/>
              <p:nvPr/>
            </p:nvSpPr>
            <p:spPr>
              <a:xfrm>
                <a:off x="4125210" y="4897315"/>
                <a:ext cx="3954428" cy="147710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2796397-C9F4-4DA8-B7A6-1349395E5117}"/>
                </a:ext>
              </a:extLst>
            </p:cNvPr>
            <p:cNvSpPr/>
            <p:nvPr/>
          </p:nvSpPr>
          <p:spPr>
            <a:xfrm>
              <a:off x="4580792" y="1802423"/>
              <a:ext cx="3047335" cy="2778367"/>
            </a:xfrm>
            <a:custGeom>
              <a:avLst/>
              <a:gdLst>
                <a:gd name="connsiteX0" fmla="*/ 2686434 w 3047335"/>
                <a:gd name="connsiteY0" fmla="*/ 649222 h 2778367"/>
                <a:gd name="connsiteX1" fmla="*/ 2480724 w 3047335"/>
                <a:gd name="connsiteY1" fmla="*/ 868916 h 2778367"/>
                <a:gd name="connsiteX2" fmla="*/ 2831980 w 3047335"/>
                <a:gd name="connsiteY2" fmla="*/ 868916 h 2778367"/>
                <a:gd name="connsiteX3" fmla="*/ 2831980 w 3047335"/>
                <a:gd name="connsiteY3" fmla="*/ 866747 h 2778367"/>
                <a:gd name="connsiteX4" fmla="*/ 2939658 w 3047335"/>
                <a:gd name="connsiteY4" fmla="*/ 759069 h 2778367"/>
                <a:gd name="connsiteX5" fmla="*/ 2831980 w 3047335"/>
                <a:gd name="connsiteY5" fmla="*/ 651391 h 2778367"/>
                <a:gd name="connsiteX6" fmla="*/ 2831980 w 3047335"/>
                <a:gd name="connsiteY6" fmla="*/ 649222 h 2778367"/>
                <a:gd name="connsiteX7" fmla="*/ 32816 w 3047335"/>
                <a:gd name="connsiteY7" fmla="*/ 0 h 2778367"/>
                <a:gd name="connsiteX8" fmla="*/ 2993848 w 3047335"/>
                <a:gd name="connsiteY8" fmla="*/ 0 h 2778367"/>
                <a:gd name="connsiteX9" fmla="*/ 3026664 w 3047335"/>
                <a:gd name="connsiteY9" fmla="*/ 32816 h 2778367"/>
                <a:gd name="connsiteX10" fmla="*/ 3026664 w 3047335"/>
                <a:gd name="connsiteY10" fmla="*/ 285864 h 2778367"/>
                <a:gd name="connsiteX11" fmla="*/ 3026664 w 3047335"/>
                <a:gd name="connsiteY11" fmla="*/ 290147 h 2778367"/>
                <a:gd name="connsiteX12" fmla="*/ 3022654 w 3047335"/>
                <a:gd name="connsiteY12" fmla="*/ 290147 h 2778367"/>
                <a:gd name="connsiteX13" fmla="*/ 2785226 w 3047335"/>
                <a:gd name="connsiteY13" fmla="*/ 543714 h 2778367"/>
                <a:gd name="connsiteX14" fmla="*/ 2831980 w 3047335"/>
                <a:gd name="connsiteY14" fmla="*/ 543714 h 2778367"/>
                <a:gd name="connsiteX15" fmla="*/ 2834863 w 3047335"/>
                <a:gd name="connsiteY15" fmla="*/ 543714 h 2778367"/>
                <a:gd name="connsiteX16" fmla="*/ 2834863 w 3047335"/>
                <a:gd name="connsiteY16" fmla="*/ 544005 h 2778367"/>
                <a:gd name="connsiteX17" fmla="*/ 2875382 w 3047335"/>
                <a:gd name="connsiteY17" fmla="*/ 548089 h 2778367"/>
                <a:gd name="connsiteX18" fmla="*/ 3047335 w 3047335"/>
                <a:gd name="connsiteY18" fmla="*/ 759069 h 2778367"/>
                <a:gd name="connsiteX19" fmla="*/ 2875382 w 3047335"/>
                <a:gd name="connsiteY19" fmla="*/ 970049 h 2778367"/>
                <a:gd name="connsiteX20" fmla="*/ 2834863 w 3047335"/>
                <a:gd name="connsiteY20" fmla="*/ 974134 h 2778367"/>
                <a:gd name="connsiteX21" fmla="*/ 2834863 w 3047335"/>
                <a:gd name="connsiteY21" fmla="*/ 974424 h 2778367"/>
                <a:gd name="connsiteX22" fmla="*/ 2831980 w 3047335"/>
                <a:gd name="connsiteY22" fmla="*/ 974424 h 2778367"/>
                <a:gd name="connsiteX23" fmla="*/ 2381931 w 3047335"/>
                <a:gd name="connsiteY23" fmla="*/ 974424 h 2778367"/>
                <a:gd name="connsiteX24" fmla="*/ 1891751 w 3047335"/>
                <a:gd name="connsiteY24" fmla="*/ 1497925 h 2778367"/>
                <a:gd name="connsiteX25" fmla="*/ 1891751 w 3047335"/>
                <a:gd name="connsiteY25" fmla="*/ 2250406 h 2778367"/>
                <a:gd name="connsiteX26" fmla="*/ 1142998 w 3047335"/>
                <a:gd name="connsiteY26" fmla="*/ 2778367 h 2778367"/>
                <a:gd name="connsiteX27" fmla="*/ 1142998 w 3047335"/>
                <a:gd name="connsiteY27" fmla="*/ 1506560 h 2778367"/>
                <a:gd name="connsiteX28" fmla="*/ 4010 w 3047335"/>
                <a:gd name="connsiteY28" fmla="*/ 290147 h 2778367"/>
                <a:gd name="connsiteX29" fmla="*/ 0 w 3047335"/>
                <a:gd name="connsiteY29" fmla="*/ 290147 h 2778367"/>
                <a:gd name="connsiteX30" fmla="*/ 0 w 3047335"/>
                <a:gd name="connsiteY30" fmla="*/ 285864 h 2778367"/>
                <a:gd name="connsiteX31" fmla="*/ 0 w 3047335"/>
                <a:gd name="connsiteY31" fmla="*/ 32816 h 2778367"/>
                <a:gd name="connsiteX32" fmla="*/ 32816 w 3047335"/>
                <a:gd name="connsiteY32" fmla="*/ 0 h 2778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047335" h="2778367">
                  <a:moveTo>
                    <a:pt x="2686434" y="649222"/>
                  </a:moveTo>
                  <a:lnTo>
                    <a:pt x="2480724" y="868916"/>
                  </a:lnTo>
                  <a:lnTo>
                    <a:pt x="2831980" y="868916"/>
                  </a:lnTo>
                  <a:lnTo>
                    <a:pt x="2831980" y="866747"/>
                  </a:lnTo>
                  <a:cubicBezTo>
                    <a:pt x="2891449" y="866747"/>
                    <a:pt x="2939658" y="818538"/>
                    <a:pt x="2939658" y="759069"/>
                  </a:cubicBezTo>
                  <a:cubicBezTo>
                    <a:pt x="2939658" y="699600"/>
                    <a:pt x="2891449" y="651391"/>
                    <a:pt x="2831980" y="651391"/>
                  </a:cubicBezTo>
                  <a:lnTo>
                    <a:pt x="2831980" y="649222"/>
                  </a:lnTo>
                  <a:close/>
                  <a:moveTo>
                    <a:pt x="32816" y="0"/>
                  </a:moveTo>
                  <a:lnTo>
                    <a:pt x="2993848" y="0"/>
                  </a:lnTo>
                  <a:cubicBezTo>
                    <a:pt x="3011972" y="0"/>
                    <a:pt x="3026664" y="14692"/>
                    <a:pt x="3026664" y="32816"/>
                  </a:cubicBezTo>
                  <a:lnTo>
                    <a:pt x="3026664" y="285864"/>
                  </a:lnTo>
                  <a:lnTo>
                    <a:pt x="3026664" y="290147"/>
                  </a:lnTo>
                  <a:lnTo>
                    <a:pt x="3022654" y="290147"/>
                  </a:lnTo>
                  <a:lnTo>
                    <a:pt x="2785226" y="543714"/>
                  </a:lnTo>
                  <a:lnTo>
                    <a:pt x="2831980" y="543714"/>
                  </a:lnTo>
                  <a:lnTo>
                    <a:pt x="2834863" y="543714"/>
                  </a:lnTo>
                  <a:lnTo>
                    <a:pt x="2834863" y="544005"/>
                  </a:lnTo>
                  <a:lnTo>
                    <a:pt x="2875382" y="548089"/>
                  </a:lnTo>
                  <a:cubicBezTo>
                    <a:pt x="2973515" y="568170"/>
                    <a:pt x="3047335" y="654999"/>
                    <a:pt x="3047335" y="759069"/>
                  </a:cubicBezTo>
                  <a:cubicBezTo>
                    <a:pt x="3047335" y="863139"/>
                    <a:pt x="2973515" y="949968"/>
                    <a:pt x="2875382" y="970049"/>
                  </a:cubicBezTo>
                  <a:lnTo>
                    <a:pt x="2834863" y="974134"/>
                  </a:lnTo>
                  <a:lnTo>
                    <a:pt x="2834863" y="974424"/>
                  </a:lnTo>
                  <a:lnTo>
                    <a:pt x="2831980" y="974424"/>
                  </a:lnTo>
                  <a:lnTo>
                    <a:pt x="2381931" y="974424"/>
                  </a:lnTo>
                  <a:lnTo>
                    <a:pt x="1891751" y="1497925"/>
                  </a:lnTo>
                  <a:lnTo>
                    <a:pt x="1891751" y="2250406"/>
                  </a:lnTo>
                  <a:lnTo>
                    <a:pt x="1142998" y="2778367"/>
                  </a:lnTo>
                  <a:lnTo>
                    <a:pt x="1142998" y="1506560"/>
                  </a:lnTo>
                  <a:lnTo>
                    <a:pt x="4010" y="290147"/>
                  </a:lnTo>
                  <a:lnTo>
                    <a:pt x="0" y="290147"/>
                  </a:lnTo>
                  <a:lnTo>
                    <a:pt x="0" y="285864"/>
                  </a:lnTo>
                  <a:lnTo>
                    <a:pt x="0" y="32816"/>
                  </a:lnTo>
                  <a:cubicBezTo>
                    <a:pt x="0" y="14692"/>
                    <a:pt x="14692" y="0"/>
                    <a:pt x="32816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F9FE859-E196-4C40-BDDE-310CA193082D}"/>
                </a:ext>
              </a:extLst>
            </p:cNvPr>
            <p:cNvSpPr/>
            <p:nvPr/>
          </p:nvSpPr>
          <p:spPr>
            <a:xfrm>
              <a:off x="4580792" y="1987062"/>
              <a:ext cx="3026664" cy="10550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C18A593-ECF3-4E92-9EF2-602A60375A09}"/>
              </a:ext>
            </a:extLst>
          </p:cNvPr>
          <p:cNvSpPr txBox="1"/>
          <p:nvPr/>
        </p:nvSpPr>
        <p:spPr>
          <a:xfrm>
            <a:off x="8531550" y="0"/>
            <a:ext cx="230736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dirty="0">
                <a:solidFill>
                  <a:schemeClr val="accent2"/>
                </a:solidFill>
                <a:cs typeface="Arial" pitchFamily="34" charset="0"/>
              </a:rPr>
              <a:t>10100110100100001010100111101110110110110101010000111001010110010101001110101000101010001011010110110110100010101110001010100010100010111010110001001101001101001000010101001111011101101101101010100001110010101100101010011101010001010100010110101101101101001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177C753-3D96-4004-912A-B046B24A8E76}"/>
              </a:ext>
            </a:extLst>
          </p:cNvPr>
          <p:cNvGrpSpPr/>
          <p:nvPr/>
        </p:nvGrpSpPr>
        <p:grpSpPr>
          <a:xfrm>
            <a:off x="649703" y="318498"/>
            <a:ext cx="5285657" cy="2092881"/>
            <a:chOff x="4244163" y="1645867"/>
            <a:chExt cx="5285657" cy="209288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237072D-EA0A-4A85-8662-CCACF8FC4125}"/>
                </a:ext>
              </a:extLst>
            </p:cNvPr>
            <p:cNvSpPr txBox="1"/>
            <p:nvPr/>
          </p:nvSpPr>
          <p:spPr>
            <a:xfrm>
              <a:off x="5792960" y="1923770"/>
              <a:ext cx="3736860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dist"/>
              <a:r>
                <a:rPr lang="en-US" altLang="ko-KR" sz="6000" dirty="0">
                  <a:solidFill>
                    <a:schemeClr val="accent2"/>
                  </a:solidFill>
                  <a:latin typeface="Arial Black" panose="020B0A04020102020204" pitchFamily="34" charset="0"/>
                  <a:cs typeface="Arial" pitchFamily="34" charset="0"/>
                </a:rPr>
                <a:t>IG DATA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2937101-C539-492B-81E3-7F9CBE9A0A06}"/>
                </a:ext>
              </a:extLst>
            </p:cNvPr>
            <p:cNvSpPr txBox="1"/>
            <p:nvPr/>
          </p:nvSpPr>
          <p:spPr>
            <a:xfrm>
              <a:off x="5792959" y="2681288"/>
              <a:ext cx="3736861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dist"/>
              <a:r>
                <a:rPr lang="tr-TR" altLang="ko-KR" sz="4000" b="1" dirty="0">
                  <a:solidFill>
                    <a:schemeClr val="accent4"/>
                  </a:solidFill>
                  <a:latin typeface="Adobe Song Std L" panose="02020300000000000000" pitchFamily="18" charset="-128"/>
                  <a:ea typeface="Adobe Song Std L" panose="02020300000000000000" pitchFamily="18" charset="-128"/>
                  <a:cs typeface="Arial" pitchFamily="34" charset="0"/>
                </a:rPr>
                <a:t>COOK HUB</a:t>
              </a:r>
              <a:endParaRPr lang="en-US" altLang="ko-KR" sz="4000" b="1" dirty="0">
                <a:solidFill>
                  <a:schemeClr val="accent4"/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789951B-B1B6-4349-9D17-20E5DC324838}"/>
                </a:ext>
              </a:extLst>
            </p:cNvPr>
            <p:cNvSpPr txBox="1"/>
            <p:nvPr/>
          </p:nvSpPr>
          <p:spPr>
            <a:xfrm>
              <a:off x="4244163" y="1645867"/>
              <a:ext cx="1428068" cy="209288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3000" b="1" dirty="0">
                  <a:solidFill>
                    <a:schemeClr val="accent2"/>
                  </a:solidFill>
                  <a:latin typeface="Arial Black" panose="020B0A04020102020204" pitchFamily="34" charset="0"/>
                  <a:ea typeface="Adobe Song Std L" panose="02020300000000000000" pitchFamily="18" charset="-128"/>
                  <a:cs typeface="Arial" pitchFamily="34" charset="0"/>
                </a:rPr>
                <a:t>B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08E7E78-07F8-4FB7-B7AF-ECEF4F7DF126}"/>
              </a:ext>
            </a:extLst>
          </p:cNvPr>
          <p:cNvSpPr txBox="1"/>
          <p:nvPr/>
        </p:nvSpPr>
        <p:spPr>
          <a:xfrm>
            <a:off x="408719" y="2892049"/>
            <a:ext cx="2241327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tr-TR" altLang="ko-KR" sz="2000" dirty="0">
                <a:solidFill>
                  <a:schemeClr val="accent4"/>
                </a:solidFill>
                <a:cs typeface="Arial" pitchFamily="34" charset="0"/>
              </a:rPr>
              <a:t>Data Set</a:t>
            </a:r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pPr algn="r"/>
            <a:r>
              <a:rPr lang="en-US" sz="2000" dirty="0"/>
              <a:t>How big was the data that we worked on?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C5897CB-6845-4EE8-BDC0-C73C7F25E6D9}"/>
              </a:ext>
            </a:extLst>
          </p:cNvPr>
          <p:cNvSpPr txBox="1"/>
          <p:nvPr/>
        </p:nvSpPr>
        <p:spPr>
          <a:xfrm>
            <a:off x="2911876" y="2484320"/>
            <a:ext cx="52378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tr-T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Number of </a:t>
            </a:r>
            <a:r>
              <a:rPr lang="tr-TR" sz="2000" dirty="0" err="1"/>
              <a:t>recipes</a:t>
            </a:r>
            <a:r>
              <a:rPr lang="en-US" sz="2000" dirty="0"/>
              <a:t> taken: 2</a:t>
            </a:r>
            <a:r>
              <a:rPr lang="tr-TR" sz="2000" dirty="0"/>
              <a:t>30186</a:t>
            </a:r>
            <a:r>
              <a:rPr lang="en-US" sz="2000" dirty="0"/>
              <a:t> </a:t>
            </a:r>
            <a:endParaRPr lang="tr-T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Number of </a:t>
            </a:r>
            <a:r>
              <a:rPr lang="tr-TR" sz="2000" dirty="0" err="1"/>
              <a:t>recipes</a:t>
            </a:r>
            <a:r>
              <a:rPr lang="en-US" sz="2000" dirty="0"/>
              <a:t> used: </a:t>
            </a:r>
            <a:r>
              <a:rPr lang="tr-TR" sz="2000" dirty="0"/>
              <a:t>250</a:t>
            </a:r>
            <a:r>
              <a:rPr lang="en-US" sz="2000" dirty="0"/>
              <a:t> </a:t>
            </a:r>
            <a:endParaRPr lang="tr-T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Number of </a:t>
            </a:r>
            <a:r>
              <a:rPr lang="tr-TR" sz="2000" dirty="0" err="1"/>
              <a:t>tags</a:t>
            </a:r>
            <a:r>
              <a:rPr lang="en-US" sz="2000" dirty="0"/>
              <a:t>: </a:t>
            </a:r>
            <a:r>
              <a:rPr lang="tr-TR" sz="2000" dirty="0"/>
              <a:t>209115</a:t>
            </a:r>
            <a:r>
              <a:rPr lang="en-US" sz="2000" dirty="0"/>
              <a:t> </a:t>
            </a:r>
            <a:endParaRPr lang="tr-T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Number of </a:t>
            </a:r>
            <a:r>
              <a:rPr lang="tr-TR" sz="2000" dirty="0" err="1"/>
              <a:t>ingredients</a:t>
            </a:r>
            <a:r>
              <a:rPr lang="en-US" sz="2000" dirty="0"/>
              <a:t>: </a:t>
            </a:r>
            <a:r>
              <a:rPr lang="tr-TR" sz="2000" dirty="0"/>
              <a:t>230475</a:t>
            </a:r>
            <a:r>
              <a:rPr lang="en-US" sz="2000" dirty="0"/>
              <a:t> 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3D5DD2F-03B9-4451-BD92-02FB72360C04}"/>
              </a:ext>
            </a:extLst>
          </p:cNvPr>
          <p:cNvSpPr txBox="1"/>
          <p:nvPr/>
        </p:nvSpPr>
        <p:spPr>
          <a:xfrm>
            <a:off x="8386419" y="5456009"/>
            <a:ext cx="2597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cs typeface="Arial" pitchFamily="34" charset="0"/>
              </a:rPr>
              <a:t>BIG DATA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321593" y="4507446"/>
            <a:ext cx="1147869" cy="1200773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236049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tr-TR" dirty="0"/>
              <a:t>User </a:t>
            </a:r>
            <a:r>
              <a:rPr lang="tr-TR" dirty="0" err="1"/>
              <a:t>Interface</a:t>
            </a:r>
            <a:endParaRPr lang="en-US" dirty="0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105B335D-4346-48DA-B023-7212D14BB046}"/>
              </a:ext>
            </a:extLst>
          </p:cNvPr>
          <p:cNvSpPr/>
          <p:nvPr/>
        </p:nvSpPr>
        <p:spPr>
          <a:xfrm>
            <a:off x="747961" y="2019747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3E1E7337-34AB-4C02-8336-C8C8994B5A9B}"/>
              </a:ext>
            </a:extLst>
          </p:cNvPr>
          <p:cNvSpPr/>
          <p:nvPr/>
        </p:nvSpPr>
        <p:spPr>
          <a:xfrm>
            <a:off x="747961" y="3577846"/>
            <a:ext cx="720080" cy="7200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6D3827EE-FCBF-42FB-A07E-86649FEF7DBA}"/>
              </a:ext>
            </a:extLst>
          </p:cNvPr>
          <p:cNvSpPr/>
          <p:nvPr/>
        </p:nvSpPr>
        <p:spPr>
          <a:xfrm>
            <a:off x="747961" y="5135944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C064E3AF-C187-444F-AA0E-28D7E0A80331}"/>
              </a:ext>
            </a:extLst>
          </p:cNvPr>
          <p:cNvGrpSpPr/>
          <p:nvPr/>
        </p:nvGrpSpPr>
        <p:grpSpPr>
          <a:xfrm>
            <a:off x="1747689" y="1839492"/>
            <a:ext cx="2412000" cy="895926"/>
            <a:chOff x="6210998" y="1433695"/>
            <a:chExt cx="1457346" cy="89592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106A147-F4FC-46AD-AD94-6BCDAB0F5523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altLang="ko-KR" sz="1200" b="1" dirty="0">
                  <a:solidFill>
                    <a:schemeClr val="accent1"/>
                  </a:solidFill>
                  <a:cs typeface="Arial" pitchFamily="34" charset="0"/>
                </a:rPr>
                <a:t>Home </a:t>
              </a:r>
              <a:r>
                <a:rPr lang="tr-TR" altLang="ko-KR" sz="1200" b="1" dirty="0" err="1">
                  <a:solidFill>
                    <a:schemeClr val="accent1"/>
                  </a:solidFill>
                  <a:cs typeface="Arial" pitchFamily="34" charset="0"/>
                </a:rPr>
                <a:t>Page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43F7091-0B27-4247-B7CF-0C5F7DFEB345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Starting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point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of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application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where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suggested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recipes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are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shown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AD226C53-13E5-49AC-84B5-EA95A62BCB9B}"/>
              </a:ext>
            </a:extLst>
          </p:cNvPr>
          <p:cNvGrpSpPr/>
          <p:nvPr/>
        </p:nvGrpSpPr>
        <p:grpSpPr>
          <a:xfrm>
            <a:off x="1747689" y="3397590"/>
            <a:ext cx="2412000" cy="711260"/>
            <a:chOff x="6210998" y="1433695"/>
            <a:chExt cx="1457346" cy="71126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1D3B461-0E4E-419D-A6AE-D41E5119ACCB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altLang="ko-KR" sz="1200" b="1" dirty="0" err="1">
                  <a:solidFill>
                    <a:schemeClr val="accent4"/>
                  </a:solidFill>
                  <a:cs typeface="Arial" pitchFamily="34" charset="0"/>
                </a:rPr>
                <a:t>Search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3A12979-FF33-433A-8EB1-0825981C71E8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Find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desired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recipe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by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three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different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searching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method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01140953-78F6-44CF-8747-C9357F7160EB}"/>
              </a:ext>
            </a:extLst>
          </p:cNvPr>
          <p:cNvGrpSpPr/>
          <p:nvPr/>
        </p:nvGrpSpPr>
        <p:grpSpPr>
          <a:xfrm>
            <a:off x="1742778" y="4955688"/>
            <a:ext cx="2412000" cy="711260"/>
            <a:chOff x="6210998" y="1433695"/>
            <a:chExt cx="1457346" cy="71126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033EBDD-5A49-44B6-AE46-429346E0A90F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altLang="ko-KR" sz="1200" b="1" dirty="0">
                  <a:solidFill>
                    <a:schemeClr val="accent3"/>
                  </a:solidFill>
                  <a:cs typeface="Arial" pitchFamily="34" charset="0"/>
                </a:rPr>
                <a:t>Virtual </a:t>
              </a:r>
              <a:r>
                <a:rPr lang="tr-TR" altLang="ko-KR" sz="1200" b="1" dirty="0" err="1">
                  <a:solidFill>
                    <a:schemeClr val="accent3"/>
                  </a:solidFill>
                  <a:cs typeface="Arial" pitchFamily="34" charset="0"/>
                </a:rPr>
                <a:t>Fridge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F79CA08-90EB-4331-B22C-22E8384F56A8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ingredients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that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already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exists</a:t>
              </a:r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home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7" name="Oval 17">
            <a:extLst>
              <a:ext uri="{FF2B5EF4-FFF2-40B4-BE49-F238E27FC236}">
                <a16:creationId xmlns:a16="http://schemas.microsoft.com/office/drawing/2014/main" id="{7BA6155E-EB1F-4802-A794-BCC7D636FC8E}"/>
              </a:ext>
            </a:extLst>
          </p:cNvPr>
          <p:cNvSpPr/>
          <p:nvPr/>
        </p:nvSpPr>
        <p:spPr>
          <a:xfrm>
            <a:off x="10747226" y="3577846"/>
            <a:ext cx="696813" cy="7200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8" name="Oval 18">
            <a:extLst>
              <a:ext uri="{FF2B5EF4-FFF2-40B4-BE49-F238E27FC236}">
                <a16:creationId xmlns:a16="http://schemas.microsoft.com/office/drawing/2014/main" id="{E7B6D28A-3437-470A-AEF7-10891B1D3FEC}"/>
              </a:ext>
            </a:extLst>
          </p:cNvPr>
          <p:cNvSpPr/>
          <p:nvPr/>
        </p:nvSpPr>
        <p:spPr>
          <a:xfrm>
            <a:off x="10747226" y="5135944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9" name="Group 19">
            <a:extLst>
              <a:ext uri="{FF2B5EF4-FFF2-40B4-BE49-F238E27FC236}">
                <a16:creationId xmlns:a16="http://schemas.microsoft.com/office/drawing/2014/main" id="{F7D85DB2-4E55-44F6-9C4B-412F031B8177}"/>
              </a:ext>
            </a:extLst>
          </p:cNvPr>
          <p:cNvGrpSpPr/>
          <p:nvPr/>
        </p:nvGrpSpPr>
        <p:grpSpPr>
          <a:xfrm>
            <a:off x="7852817" y="1762691"/>
            <a:ext cx="2412000" cy="526594"/>
            <a:chOff x="6210998" y="1433695"/>
            <a:chExt cx="1457346" cy="52659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990E83E-9AFB-43A0-A418-05A2DD6E1640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70BEC01-6353-4C7D-8EBD-5FD4B4CA98E9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B4C9EC43-5527-4AC7-B204-96C7DD464D3B}"/>
              </a:ext>
            </a:extLst>
          </p:cNvPr>
          <p:cNvGrpSpPr/>
          <p:nvPr/>
        </p:nvGrpSpPr>
        <p:grpSpPr>
          <a:xfrm>
            <a:off x="7857728" y="3397590"/>
            <a:ext cx="2412000" cy="711260"/>
            <a:chOff x="6210998" y="1433695"/>
            <a:chExt cx="1457346" cy="71126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377F918-2D78-4E4A-8757-DC433684DB68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r-TR" altLang="ko-KR" sz="1200" b="1" dirty="0">
                  <a:solidFill>
                    <a:schemeClr val="accent4"/>
                  </a:solidFill>
                  <a:cs typeface="Arial" pitchFamily="34" charset="0"/>
                </a:rPr>
                <a:t>My </a:t>
              </a:r>
              <a:r>
                <a:rPr lang="tr-TR" altLang="ko-KR" sz="1200" b="1" dirty="0" err="1">
                  <a:solidFill>
                    <a:schemeClr val="accent4"/>
                  </a:solidFill>
                  <a:cs typeface="Arial" pitchFamily="34" charset="0"/>
                </a:rPr>
                <a:t>Recipe</a:t>
              </a:r>
              <a:r>
                <a:rPr lang="tr-TR" altLang="ko-KR" sz="1200" b="1" dirty="0">
                  <a:solidFill>
                    <a:schemeClr val="accent4"/>
                  </a:solidFill>
                  <a:cs typeface="Arial" pitchFamily="34" charset="0"/>
                </a:rPr>
                <a:t> </a:t>
              </a:r>
              <a:r>
                <a:rPr lang="tr-TR" altLang="ko-KR" sz="1200" b="1" dirty="0" err="1">
                  <a:solidFill>
                    <a:schemeClr val="accent4"/>
                  </a:solidFill>
                  <a:cs typeface="Arial" pitchFamily="34" charset="0"/>
                </a:rPr>
                <a:t>Book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62C75-8BA9-4699-B828-7A9FDA47A32A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Save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recipes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and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make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list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for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easy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to</a:t>
              </a:r>
              <a:r>
                <a:rPr lang="tr-TR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1200" dirty="0" err="1">
                  <a:solidFill>
                    <a:schemeClr val="bg1"/>
                  </a:solidFill>
                  <a:cs typeface="Arial" pitchFamily="34" charset="0"/>
                </a:rPr>
                <a:t>access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5">
            <a:extLst>
              <a:ext uri="{FF2B5EF4-FFF2-40B4-BE49-F238E27FC236}">
                <a16:creationId xmlns:a16="http://schemas.microsoft.com/office/drawing/2014/main" id="{37ABC22E-EA1D-488B-B4E3-FB8593BC3D46}"/>
              </a:ext>
            </a:extLst>
          </p:cNvPr>
          <p:cNvGrpSpPr/>
          <p:nvPr/>
        </p:nvGrpSpPr>
        <p:grpSpPr>
          <a:xfrm>
            <a:off x="7852817" y="4955688"/>
            <a:ext cx="2412000" cy="711260"/>
            <a:chOff x="6210998" y="1433695"/>
            <a:chExt cx="1457346" cy="71126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6BC2150-E3F4-4E30-B2D3-B92D8229BD18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r-TR" altLang="ko-KR" sz="1200" b="1" dirty="0" err="1">
                  <a:solidFill>
                    <a:schemeClr val="accent3"/>
                  </a:solidFill>
                  <a:cs typeface="Arial" pitchFamily="34" charset="0"/>
                </a:rPr>
                <a:t>Shopping</a:t>
              </a:r>
              <a:r>
                <a:rPr lang="tr-TR" altLang="ko-KR" sz="1200" b="1" dirty="0">
                  <a:solidFill>
                    <a:schemeClr val="accent3"/>
                  </a:solidFill>
                  <a:cs typeface="Arial" pitchFamily="34" charset="0"/>
                </a:rPr>
                <a:t> </a:t>
              </a:r>
              <a:r>
                <a:rPr lang="tr-TR" altLang="ko-KR" sz="1200" b="1" dirty="0" err="1">
                  <a:solidFill>
                    <a:schemeClr val="accent3"/>
                  </a:solidFill>
                  <a:cs typeface="Arial" pitchFamily="34" charset="0"/>
                </a:rPr>
                <a:t>List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1657B59-057B-43B8-9DCA-5D9EBC04C50E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r-T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list of items needed to be purchased by a </a:t>
              </a:r>
              <a:r>
                <a:rPr lang="tr-T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user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Freeform 10">
            <a:extLst>
              <a:ext uri="{FF2B5EF4-FFF2-40B4-BE49-F238E27FC236}">
                <a16:creationId xmlns:a16="http://schemas.microsoft.com/office/drawing/2014/main" id="{7918DED9-BBAA-48CD-8EC2-B8BE4290F48D}"/>
              </a:ext>
            </a:extLst>
          </p:cNvPr>
          <p:cNvSpPr>
            <a:spLocks noEditPoints="1"/>
          </p:cNvSpPr>
          <p:nvPr/>
        </p:nvSpPr>
        <p:spPr bwMode="auto">
          <a:xfrm>
            <a:off x="868464" y="2138201"/>
            <a:ext cx="479073" cy="434538"/>
          </a:xfrm>
          <a:custGeom>
            <a:avLst/>
            <a:gdLst>
              <a:gd name="T0" fmla="*/ 331 w 340"/>
              <a:gd name="T1" fmla="*/ 113 h 288"/>
              <a:gd name="T2" fmla="*/ 181 w 340"/>
              <a:gd name="T3" fmla="*/ 4 h 288"/>
              <a:gd name="T4" fmla="*/ 170 w 340"/>
              <a:gd name="T5" fmla="*/ 0 h 288"/>
              <a:gd name="T6" fmla="*/ 170 w 340"/>
              <a:gd name="T7" fmla="*/ 0 h 288"/>
              <a:gd name="T8" fmla="*/ 168 w 340"/>
              <a:gd name="T9" fmla="*/ 0 h 288"/>
              <a:gd name="T10" fmla="*/ 167 w 340"/>
              <a:gd name="T11" fmla="*/ 0 h 288"/>
              <a:gd name="T12" fmla="*/ 165 w 340"/>
              <a:gd name="T13" fmla="*/ 1 h 288"/>
              <a:gd name="T14" fmla="*/ 164 w 340"/>
              <a:gd name="T15" fmla="*/ 1 h 288"/>
              <a:gd name="T16" fmla="*/ 163 w 340"/>
              <a:gd name="T17" fmla="*/ 2 h 288"/>
              <a:gd name="T18" fmla="*/ 161 w 340"/>
              <a:gd name="T19" fmla="*/ 3 h 288"/>
              <a:gd name="T20" fmla="*/ 161 w 340"/>
              <a:gd name="T21" fmla="*/ 3 h 288"/>
              <a:gd name="T22" fmla="*/ 160 w 340"/>
              <a:gd name="T23" fmla="*/ 3 h 288"/>
              <a:gd name="T24" fmla="*/ 8 w 340"/>
              <a:gd name="T25" fmla="*/ 113 h 288"/>
              <a:gd name="T26" fmla="*/ 5 w 340"/>
              <a:gd name="T27" fmla="*/ 135 h 288"/>
              <a:gd name="T28" fmla="*/ 18 w 340"/>
              <a:gd name="T29" fmla="*/ 142 h 288"/>
              <a:gd name="T30" fmla="*/ 27 w 340"/>
              <a:gd name="T31" fmla="*/ 139 h 288"/>
              <a:gd name="T32" fmla="*/ 48 w 340"/>
              <a:gd name="T33" fmla="*/ 124 h 288"/>
              <a:gd name="T34" fmla="*/ 46 w 340"/>
              <a:gd name="T35" fmla="*/ 182 h 288"/>
              <a:gd name="T36" fmla="*/ 48 w 340"/>
              <a:gd name="T37" fmla="*/ 247 h 288"/>
              <a:gd name="T38" fmla="*/ 50 w 340"/>
              <a:gd name="T39" fmla="*/ 272 h 288"/>
              <a:gd name="T40" fmla="*/ 65 w 340"/>
              <a:gd name="T41" fmla="*/ 286 h 288"/>
              <a:gd name="T42" fmla="*/ 130 w 340"/>
              <a:gd name="T43" fmla="*/ 288 h 288"/>
              <a:gd name="T44" fmla="*/ 170 w 340"/>
              <a:gd name="T45" fmla="*/ 288 h 288"/>
              <a:gd name="T46" fmla="*/ 210 w 340"/>
              <a:gd name="T47" fmla="*/ 288 h 288"/>
              <a:gd name="T48" fmla="*/ 210 w 340"/>
              <a:gd name="T49" fmla="*/ 288 h 288"/>
              <a:gd name="T50" fmla="*/ 275 w 340"/>
              <a:gd name="T51" fmla="*/ 286 h 288"/>
              <a:gd name="T52" fmla="*/ 290 w 340"/>
              <a:gd name="T53" fmla="*/ 272 h 288"/>
              <a:gd name="T54" fmla="*/ 294 w 340"/>
              <a:gd name="T55" fmla="*/ 182 h 288"/>
              <a:gd name="T56" fmla="*/ 292 w 340"/>
              <a:gd name="T57" fmla="*/ 124 h 288"/>
              <a:gd name="T58" fmla="*/ 313 w 340"/>
              <a:gd name="T59" fmla="*/ 139 h 288"/>
              <a:gd name="T60" fmla="*/ 322 w 340"/>
              <a:gd name="T61" fmla="*/ 142 h 288"/>
              <a:gd name="T62" fmla="*/ 335 w 340"/>
              <a:gd name="T63" fmla="*/ 135 h 288"/>
              <a:gd name="T64" fmla="*/ 331 w 340"/>
              <a:gd name="T65" fmla="*/ 113 h 288"/>
              <a:gd name="T66" fmla="*/ 194 w 340"/>
              <a:gd name="T67" fmla="*/ 256 h 288"/>
              <a:gd name="T68" fmla="*/ 192 w 340"/>
              <a:gd name="T69" fmla="*/ 256 h 288"/>
              <a:gd name="T70" fmla="*/ 190 w 340"/>
              <a:gd name="T71" fmla="*/ 256 h 288"/>
              <a:gd name="T72" fmla="*/ 181 w 340"/>
              <a:gd name="T73" fmla="*/ 256 h 288"/>
              <a:gd name="T74" fmla="*/ 180 w 340"/>
              <a:gd name="T75" fmla="*/ 256 h 288"/>
              <a:gd name="T76" fmla="*/ 170 w 340"/>
              <a:gd name="T77" fmla="*/ 256 h 288"/>
              <a:gd name="T78" fmla="*/ 160 w 340"/>
              <a:gd name="T79" fmla="*/ 256 h 288"/>
              <a:gd name="T80" fmla="*/ 159 w 340"/>
              <a:gd name="T81" fmla="*/ 256 h 288"/>
              <a:gd name="T82" fmla="*/ 150 w 340"/>
              <a:gd name="T83" fmla="*/ 256 h 288"/>
              <a:gd name="T84" fmla="*/ 148 w 340"/>
              <a:gd name="T85" fmla="*/ 256 h 288"/>
              <a:gd name="T86" fmla="*/ 146 w 340"/>
              <a:gd name="T87" fmla="*/ 256 h 288"/>
              <a:gd name="T88" fmla="*/ 146 w 340"/>
              <a:gd name="T89" fmla="*/ 186 h 288"/>
              <a:gd name="T90" fmla="*/ 194 w 340"/>
              <a:gd name="T91" fmla="*/ 186 h 288"/>
              <a:gd name="T92" fmla="*/ 194 w 340"/>
              <a:gd name="T93" fmla="*/ 256 h 288"/>
              <a:gd name="T94" fmla="*/ 262 w 340"/>
              <a:gd name="T95" fmla="*/ 182 h 288"/>
              <a:gd name="T96" fmla="*/ 259 w 340"/>
              <a:gd name="T97" fmla="*/ 255 h 288"/>
              <a:gd name="T98" fmla="*/ 226 w 340"/>
              <a:gd name="T99" fmla="*/ 255 h 288"/>
              <a:gd name="T100" fmla="*/ 226 w 340"/>
              <a:gd name="T101" fmla="*/ 170 h 288"/>
              <a:gd name="T102" fmla="*/ 210 w 340"/>
              <a:gd name="T103" fmla="*/ 154 h 288"/>
              <a:gd name="T104" fmla="*/ 130 w 340"/>
              <a:gd name="T105" fmla="*/ 154 h 288"/>
              <a:gd name="T106" fmla="*/ 114 w 340"/>
              <a:gd name="T107" fmla="*/ 170 h 288"/>
              <a:gd name="T108" fmla="*/ 114 w 340"/>
              <a:gd name="T109" fmla="*/ 255 h 288"/>
              <a:gd name="T110" fmla="*/ 81 w 340"/>
              <a:gd name="T111" fmla="*/ 255 h 288"/>
              <a:gd name="T112" fmla="*/ 80 w 340"/>
              <a:gd name="T113" fmla="*/ 245 h 288"/>
              <a:gd name="T114" fmla="*/ 78 w 340"/>
              <a:gd name="T115" fmla="*/ 182 h 288"/>
              <a:gd name="T116" fmla="*/ 82 w 340"/>
              <a:gd name="T117" fmla="*/ 100 h 288"/>
              <a:gd name="T118" fmla="*/ 170 w 340"/>
              <a:gd name="T119" fmla="*/ 36 h 288"/>
              <a:gd name="T120" fmla="*/ 259 w 340"/>
              <a:gd name="T121" fmla="*/ 100 h 288"/>
              <a:gd name="T122" fmla="*/ 262 w 340"/>
              <a:gd name="T123" fmla="*/ 182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40" h="288">
                <a:moveTo>
                  <a:pt x="331" y="113"/>
                </a:moveTo>
                <a:cubicBezTo>
                  <a:pt x="181" y="4"/>
                  <a:pt x="181" y="4"/>
                  <a:pt x="181" y="4"/>
                </a:cubicBezTo>
                <a:cubicBezTo>
                  <a:pt x="178" y="2"/>
                  <a:pt x="174" y="0"/>
                  <a:pt x="170" y="0"/>
                </a:cubicBezTo>
                <a:cubicBezTo>
                  <a:pt x="170" y="0"/>
                  <a:pt x="170" y="0"/>
                  <a:pt x="170" y="0"/>
                </a:cubicBezTo>
                <a:cubicBezTo>
                  <a:pt x="169" y="0"/>
                  <a:pt x="169" y="0"/>
                  <a:pt x="168" y="0"/>
                </a:cubicBezTo>
                <a:cubicBezTo>
                  <a:pt x="168" y="0"/>
                  <a:pt x="167" y="0"/>
                  <a:pt x="167" y="0"/>
                </a:cubicBezTo>
                <a:cubicBezTo>
                  <a:pt x="166" y="0"/>
                  <a:pt x="166" y="1"/>
                  <a:pt x="165" y="1"/>
                </a:cubicBezTo>
                <a:cubicBezTo>
                  <a:pt x="165" y="1"/>
                  <a:pt x="164" y="1"/>
                  <a:pt x="164" y="1"/>
                </a:cubicBezTo>
                <a:cubicBezTo>
                  <a:pt x="163" y="1"/>
                  <a:pt x="163" y="2"/>
                  <a:pt x="163" y="2"/>
                </a:cubicBezTo>
                <a:cubicBezTo>
                  <a:pt x="162" y="2"/>
                  <a:pt x="162" y="2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0" y="3"/>
                  <a:pt x="160" y="3"/>
                </a:cubicBezTo>
                <a:cubicBezTo>
                  <a:pt x="8" y="113"/>
                  <a:pt x="8" y="113"/>
                  <a:pt x="8" y="113"/>
                </a:cubicBezTo>
                <a:cubicBezTo>
                  <a:pt x="1" y="118"/>
                  <a:pt x="0" y="128"/>
                  <a:pt x="5" y="135"/>
                </a:cubicBezTo>
                <a:cubicBezTo>
                  <a:pt x="8" y="140"/>
                  <a:pt x="13" y="142"/>
                  <a:pt x="18" y="142"/>
                </a:cubicBezTo>
                <a:cubicBezTo>
                  <a:pt x="21" y="142"/>
                  <a:pt x="24" y="141"/>
                  <a:pt x="27" y="139"/>
                </a:cubicBezTo>
                <a:cubicBezTo>
                  <a:pt x="48" y="124"/>
                  <a:pt x="48" y="124"/>
                  <a:pt x="48" y="124"/>
                </a:cubicBezTo>
                <a:cubicBezTo>
                  <a:pt x="47" y="139"/>
                  <a:pt x="46" y="159"/>
                  <a:pt x="46" y="182"/>
                </a:cubicBezTo>
                <a:cubicBezTo>
                  <a:pt x="46" y="210"/>
                  <a:pt x="47" y="233"/>
                  <a:pt x="48" y="247"/>
                </a:cubicBezTo>
                <a:cubicBezTo>
                  <a:pt x="49" y="262"/>
                  <a:pt x="50" y="271"/>
                  <a:pt x="50" y="272"/>
                </a:cubicBezTo>
                <a:cubicBezTo>
                  <a:pt x="51" y="280"/>
                  <a:pt x="57" y="286"/>
                  <a:pt x="65" y="286"/>
                </a:cubicBezTo>
                <a:cubicBezTo>
                  <a:pt x="87" y="287"/>
                  <a:pt x="108" y="287"/>
                  <a:pt x="130" y="288"/>
                </a:cubicBezTo>
                <a:cubicBezTo>
                  <a:pt x="142" y="288"/>
                  <a:pt x="155" y="288"/>
                  <a:pt x="170" y="288"/>
                </a:cubicBezTo>
                <a:cubicBezTo>
                  <a:pt x="185" y="288"/>
                  <a:pt x="198" y="288"/>
                  <a:pt x="210" y="288"/>
                </a:cubicBezTo>
                <a:cubicBezTo>
                  <a:pt x="210" y="288"/>
                  <a:pt x="210" y="288"/>
                  <a:pt x="210" y="288"/>
                </a:cubicBezTo>
                <a:cubicBezTo>
                  <a:pt x="232" y="287"/>
                  <a:pt x="253" y="287"/>
                  <a:pt x="275" y="286"/>
                </a:cubicBezTo>
                <a:cubicBezTo>
                  <a:pt x="283" y="286"/>
                  <a:pt x="289" y="280"/>
                  <a:pt x="290" y="272"/>
                </a:cubicBezTo>
                <a:cubicBezTo>
                  <a:pt x="290" y="270"/>
                  <a:pt x="294" y="235"/>
                  <a:pt x="294" y="182"/>
                </a:cubicBezTo>
                <a:cubicBezTo>
                  <a:pt x="294" y="159"/>
                  <a:pt x="293" y="139"/>
                  <a:pt x="292" y="124"/>
                </a:cubicBezTo>
                <a:cubicBezTo>
                  <a:pt x="313" y="139"/>
                  <a:pt x="313" y="139"/>
                  <a:pt x="313" y="139"/>
                </a:cubicBezTo>
                <a:cubicBezTo>
                  <a:pt x="315" y="141"/>
                  <a:pt x="319" y="142"/>
                  <a:pt x="322" y="142"/>
                </a:cubicBezTo>
                <a:cubicBezTo>
                  <a:pt x="327" y="142"/>
                  <a:pt x="332" y="140"/>
                  <a:pt x="335" y="135"/>
                </a:cubicBezTo>
                <a:cubicBezTo>
                  <a:pt x="340" y="128"/>
                  <a:pt x="339" y="118"/>
                  <a:pt x="331" y="113"/>
                </a:cubicBezTo>
                <a:close/>
                <a:moveTo>
                  <a:pt x="194" y="256"/>
                </a:moveTo>
                <a:cubicBezTo>
                  <a:pt x="193" y="256"/>
                  <a:pt x="193" y="256"/>
                  <a:pt x="192" y="256"/>
                </a:cubicBezTo>
                <a:cubicBezTo>
                  <a:pt x="191" y="256"/>
                  <a:pt x="191" y="256"/>
                  <a:pt x="190" y="256"/>
                </a:cubicBezTo>
                <a:cubicBezTo>
                  <a:pt x="187" y="256"/>
                  <a:pt x="184" y="256"/>
                  <a:pt x="181" y="256"/>
                </a:cubicBezTo>
                <a:cubicBezTo>
                  <a:pt x="181" y="256"/>
                  <a:pt x="180" y="256"/>
                  <a:pt x="180" y="256"/>
                </a:cubicBezTo>
                <a:cubicBezTo>
                  <a:pt x="177" y="256"/>
                  <a:pt x="173" y="256"/>
                  <a:pt x="170" y="256"/>
                </a:cubicBezTo>
                <a:cubicBezTo>
                  <a:pt x="167" y="256"/>
                  <a:pt x="163" y="256"/>
                  <a:pt x="160" y="256"/>
                </a:cubicBezTo>
                <a:cubicBezTo>
                  <a:pt x="160" y="256"/>
                  <a:pt x="159" y="256"/>
                  <a:pt x="159" y="256"/>
                </a:cubicBezTo>
                <a:cubicBezTo>
                  <a:pt x="156" y="256"/>
                  <a:pt x="153" y="256"/>
                  <a:pt x="150" y="256"/>
                </a:cubicBezTo>
                <a:cubicBezTo>
                  <a:pt x="149" y="256"/>
                  <a:pt x="149" y="256"/>
                  <a:pt x="148" y="256"/>
                </a:cubicBezTo>
                <a:cubicBezTo>
                  <a:pt x="147" y="256"/>
                  <a:pt x="147" y="256"/>
                  <a:pt x="146" y="256"/>
                </a:cubicBezTo>
                <a:cubicBezTo>
                  <a:pt x="146" y="186"/>
                  <a:pt x="146" y="186"/>
                  <a:pt x="146" y="186"/>
                </a:cubicBezTo>
                <a:cubicBezTo>
                  <a:pt x="194" y="186"/>
                  <a:pt x="194" y="186"/>
                  <a:pt x="194" y="186"/>
                </a:cubicBezTo>
                <a:lnTo>
                  <a:pt x="194" y="256"/>
                </a:lnTo>
                <a:close/>
                <a:moveTo>
                  <a:pt x="262" y="182"/>
                </a:moveTo>
                <a:cubicBezTo>
                  <a:pt x="262" y="214"/>
                  <a:pt x="260" y="240"/>
                  <a:pt x="259" y="255"/>
                </a:cubicBezTo>
                <a:cubicBezTo>
                  <a:pt x="248" y="255"/>
                  <a:pt x="237" y="255"/>
                  <a:pt x="226" y="255"/>
                </a:cubicBezTo>
                <a:cubicBezTo>
                  <a:pt x="226" y="170"/>
                  <a:pt x="226" y="170"/>
                  <a:pt x="226" y="170"/>
                </a:cubicBezTo>
                <a:cubicBezTo>
                  <a:pt x="226" y="161"/>
                  <a:pt x="219" y="154"/>
                  <a:pt x="210" y="154"/>
                </a:cubicBezTo>
                <a:cubicBezTo>
                  <a:pt x="130" y="154"/>
                  <a:pt x="130" y="154"/>
                  <a:pt x="130" y="154"/>
                </a:cubicBezTo>
                <a:cubicBezTo>
                  <a:pt x="121" y="154"/>
                  <a:pt x="114" y="161"/>
                  <a:pt x="114" y="170"/>
                </a:cubicBezTo>
                <a:cubicBezTo>
                  <a:pt x="114" y="255"/>
                  <a:pt x="114" y="255"/>
                  <a:pt x="114" y="255"/>
                </a:cubicBezTo>
                <a:cubicBezTo>
                  <a:pt x="103" y="255"/>
                  <a:pt x="92" y="255"/>
                  <a:pt x="81" y="255"/>
                </a:cubicBezTo>
                <a:cubicBezTo>
                  <a:pt x="80" y="252"/>
                  <a:pt x="80" y="248"/>
                  <a:pt x="80" y="245"/>
                </a:cubicBezTo>
                <a:cubicBezTo>
                  <a:pt x="79" y="231"/>
                  <a:pt x="78" y="209"/>
                  <a:pt x="78" y="182"/>
                </a:cubicBezTo>
                <a:cubicBezTo>
                  <a:pt x="78" y="141"/>
                  <a:pt x="81" y="110"/>
                  <a:pt x="82" y="100"/>
                </a:cubicBezTo>
                <a:cubicBezTo>
                  <a:pt x="170" y="36"/>
                  <a:pt x="170" y="36"/>
                  <a:pt x="170" y="36"/>
                </a:cubicBezTo>
                <a:cubicBezTo>
                  <a:pt x="259" y="100"/>
                  <a:pt x="259" y="100"/>
                  <a:pt x="259" y="100"/>
                </a:cubicBezTo>
                <a:cubicBezTo>
                  <a:pt x="260" y="110"/>
                  <a:pt x="262" y="141"/>
                  <a:pt x="262" y="1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42" name="Rectangle 7">
            <a:extLst>
              <a:ext uri="{FF2B5EF4-FFF2-40B4-BE49-F238E27FC236}">
                <a16:creationId xmlns:a16="http://schemas.microsoft.com/office/drawing/2014/main" id="{1B86B08A-EF3C-42C2-82CB-1D7678E56BD5}"/>
              </a:ext>
            </a:extLst>
          </p:cNvPr>
          <p:cNvSpPr/>
          <p:nvPr/>
        </p:nvSpPr>
        <p:spPr>
          <a:xfrm rot="18900000">
            <a:off x="995168" y="3702426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pic>
        <p:nvPicPr>
          <p:cNvPr id="48" name="Resim 47">
            <a:extLst>
              <a:ext uri="{FF2B5EF4-FFF2-40B4-BE49-F238E27FC236}">
                <a16:creationId xmlns:a16="http://schemas.microsoft.com/office/drawing/2014/main" id="{409E6ECA-AB8D-4A49-B438-1B8A5C8A06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464" y="5232687"/>
            <a:ext cx="468168" cy="468168"/>
          </a:xfrm>
          <a:prstGeom prst="rect">
            <a:avLst/>
          </a:prstGeom>
        </p:spPr>
      </p:pic>
      <p:sp>
        <p:nvSpPr>
          <p:cNvPr id="30" name="Resim Yer Tutucusu 29">
            <a:extLst>
              <a:ext uri="{FF2B5EF4-FFF2-40B4-BE49-F238E27FC236}">
                <a16:creationId xmlns:a16="http://schemas.microsoft.com/office/drawing/2014/main" id="{480364ED-437C-4649-9301-F9202FBD9A29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  <p:pic>
        <p:nvPicPr>
          <p:cNvPr id="28" name="Resim 27">
            <a:extLst>
              <a:ext uri="{FF2B5EF4-FFF2-40B4-BE49-F238E27FC236}">
                <a16:creationId xmlns:a16="http://schemas.microsoft.com/office/drawing/2014/main" id="{5ABC3F7D-1362-4ACE-AB8F-A6456683E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8279" y="1966789"/>
            <a:ext cx="2301951" cy="3751455"/>
          </a:xfrm>
          <a:prstGeom prst="rect">
            <a:avLst/>
          </a:prstGeom>
        </p:spPr>
      </p:pic>
      <p:pic>
        <p:nvPicPr>
          <p:cNvPr id="31" name="Resim 30">
            <a:extLst>
              <a:ext uri="{FF2B5EF4-FFF2-40B4-BE49-F238E27FC236}">
                <a16:creationId xmlns:a16="http://schemas.microsoft.com/office/drawing/2014/main" id="{C7FB11FA-44C6-4A05-8070-AE396E08D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9641" y="5261004"/>
            <a:ext cx="403895" cy="457240"/>
          </a:xfrm>
          <a:prstGeom prst="rect">
            <a:avLst/>
          </a:prstGeom>
        </p:spPr>
      </p:pic>
      <p:pic>
        <p:nvPicPr>
          <p:cNvPr id="32" name="Resim 31">
            <a:extLst>
              <a:ext uri="{FF2B5EF4-FFF2-40B4-BE49-F238E27FC236}">
                <a16:creationId xmlns:a16="http://schemas.microsoft.com/office/drawing/2014/main" id="{F51B9A6A-01A3-4B95-84D3-0F473BFB6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2647" y="3696265"/>
            <a:ext cx="460889" cy="47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25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tr-TR" dirty="0" err="1"/>
              <a:t>Search</a:t>
            </a:r>
            <a:r>
              <a:rPr lang="tr-TR" dirty="0"/>
              <a:t> </a:t>
            </a:r>
            <a:r>
              <a:rPr lang="tr-TR" dirty="0" err="1"/>
              <a:t>Function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57DF80-CC0B-4FB0-B3FA-04BEEB5BB8AC}"/>
              </a:ext>
            </a:extLst>
          </p:cNvPr>
          <p:cNvSpPr/>
          <p:nvPr/>
        </p:nvSpPr>
        <p:spPr>
          <a:xfrm>
            <a:off x="6107072" y="1868331"/>
            <a:ext cx="5220000" cy="68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04C859-E471-47C8-A11B-5D07DC2827EA}"/>
              </a:ext>
            </a:extLst>
          </p:cNvPr>
          <p:cNvSpPr/>
          <p:nvPr/>
        </p:nvSpPr>
        <p:spPr>
          <a:xfrm>
            <a:off x="6107072" y="3006527"/>
            <a:ext cx="5220000" cy="6487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D9E6AF-1C60-428C-81D6-8374ABF1BAAA}"/>
              </a:ext>
            </a:extLst>
          </p:cNvPr>
          <p:cNvSpPr/>
          <p:nvPr/>
        </p:nvSpPr>
        <p:spPr>
          <a:xfrm>
            <a:off x="875489" y="3920331"/>
            <a:ext cx="5220000" cy="68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3D5ACD9-9994-4EF2-9848-CEA691E96652}"/>
              </a:ext>
            </a:extLst>
          </p:cNvPr>
          <p:cNvGrpSpPr/>
          <p:nvPr/>
        </p:nvGrpSpPr>
        <p:grpSpPr>
          <a:xfrm>
            <a:off x="4696854" y="1785402"/>
            <a:ext cx="2877063" cy="2904801"/>
            <a:chOff x="10131621" y="1649797"/>
            <a:chExt cx="2837183" cy="2904801"/>
          </a:xfrm>
        </p:grpSpPr>
        <p:sp>
          <p:nvSpPr>
            <p:cNvPr id="10" name="Rectangle 13">
              <a:extLst>
                <a:ext uri="{FF2B5EF4-FFF2-40B4-BE49-F238E27FC236}">
                  <a16:creationId xmlns:a16="http://schemas.microsoft.com/office/drawing/2014/main" id="{7251933C-4F6C-4F5C-93D1-71D2FF099B32}"/>
                </a:ext>
              </a:extLst>
            </p:cNvPr>
            <p:cNvSpPr/>
            <p:nvPr/>
          </p:nvSpPr>
          <p:spPr>
            <a:xfrm>
              <a:off x="10131621" y="2750098"/>
              <a:ext cx="2787282" cy="1276076"/>
            </a:xfrm>
            <a:custGeom>
              <a:avLst/>
              <a:gdLst/>
              <a:ahLst/>
              <a:cxnLst/>
              <a:rect l="l" t="t" r="r" b="b"/>
              <a:pathLst>
                <a:path w="2700000" h="684000">
                  <a:moveTo>
                    <a:pt x="281" y="0"/>
                  </a:moveTo>
                  <a:lnTo>
                    <a:pt x="2699719" y="0"/>
                  </a:lnTo>
                  <a:cubicBezTo>
                    <a:pt x="2699996" y="1855"/>
                    <a:pt x="2700000" y="3711"/>
                    <a:pt x="2700000" y="5568"/>
                  </a:cubicBezTo>
                  <a:cubicBezTo>
                    <a:pt x="2700000" y="253162"/>
                    <a:pt x="2633347" y="485188"/>
                    <a:pt x="2515834" y="684000"/>
                  </a:cubicBezTo>
                  <a:lnTo>
                    <a:pt x="184166" y="684000"/>
                  </a:lnTo>
                  <a:cubicBezTo>
                    <a:pt x="66654" y="485188"/>
                    <a:pt x="0" y="253162"/>
                    <a:pt x="0" y="55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Rectangle 14">
              <a:extLst>
                <a:ext uri="{FF2B5EF4-FFF2-40B4-BE49-F238E27FC236}">
                  <a16:creationId xmlns:a16="http://schemas.microsoft.com/office/drawing/2014/main" id="{2AD467F4-54B2-4E01-B7D3-AB2A6F7C8715}"/>
                </a:ext>
              </a:extLst>
            </p:cNvPr>
            <p:cNvSpPr/>
            <p:nvPr/>
          </p:nvSpPr>
          <p:spPr>
            <a:xfrm>
              <a:off x="10181522" y="3554673"/>
              <a:ext cx="2787282" cy="999925"/>
            </a:xfrm>
            <a:custGeom>
              <a:avLst/>
              <a:gdLst/>
              <a:ahLst/>
              <a:cxnLst/>
              <a:rect l="l" t="t" r="r" b="b"/>
              <a:pathLst>
                <a:path w="2331668" h="671568">
                  <a:moveTo>
                    <a:pt x="0" y="0"/>
                  </a:moveTo>
                  <a:lnTo>
                    <a:pt x="2331668" y="0"/>
                  </a:lnTo>
                  <a:cubicBezTo>
                    <a:pt x="2098837" y="401928"/>
                    <a:pt x="1663824" y="671568"/>
                    <a:pt x="1165834" y="671568"/>
                  </a:cubicBezTo>
                  <a:cubicBezTo>
                    <a:pt x="667844" y="671568"/>
                    <a:pt x="232831" y="40192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8">
              <a:extLst>
                <a:ext uri="{FF2B5EF4-FFF2-40B4-BE49-F238E27FC236}">
                  <a16:creationId xmlns:a16="http://schemas.microsoft.com/office/drawing/2014/main" id="{4C1AC449-FD5D-42FB-8992-F0028E81E10E}"/>
                </a:ext>
              </a:extLst>
            </p:cNvPr>
            <p:cNvSpPr/>
            <p:nvPr/>
          </p:nvSpPr>
          <p:spPr>
            <a:xfrm>
              <a:off x="10145873" y="1649797"/>
              <a:ext cx="2822931" cy="1100301"/>
            </a:xfrm>
            <a:custGeom>
              <a:avLst/>
              <a:gdLst/>
              <a:ahLst/>
              <a:cxnLst/>
              <a:rect l="l" t="t" r="r" b="b"/>
              <a:pathLst>
                <a:path w="2318138" h="660432">
                  <a:moveTo>
                    <a:pt x="1159069" y="0"/>
                  </a:moveTo>
                  <a:cubicBezTo>
                    <a:pt x="1652397" y="0"/>
                    <a:pt x="2083921" y="264615"/>
                    <a:pt x="2318138" y="660432"/>
                  </a:cubicBezTo>
                  <a:lnTo>
                    <a:pt x="0" y="660432"/>
                  </a:lnTo>
                  <a:cubicBezTo>
                    <a:pt x="234217" y="264615"/>
                    <a:pt x="665741" y="0"/>
                    <a:pt x="11590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FA48F04-F4BB-4A19-954B-B653A54B7464}"/>
              </a:ext>
            </a:extLst>
          </p:cNvPr>
          <p:cNvGrpSpPr/>
          <p:nvPr/>
        </p:nvGrpSpPr>
        <p:grpSpPr>
          <a:xfrm>
            <a:off x="8178637" y="1971910"/>
            <a:ext cx="3840626" cy="520133"/>
            <a:chOff x="552679" y="3336728"/>
            <a:chExt cx="2310618" cy="52013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27A4BEC-A3AD-4A46-991E-AE3853C45F0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4F66A3-08E8-4943-98FA-4A7C0AFCFD7B}"/>
                </a:ext>
              </a:extLst>
            </p:cNvPr>
            <p:cNvSpPr txBox="1"/>
            <p:nvPr/>
          </p:nvSpPr>
          <p:spPr>
            <a:xfrm>
              <a:off x="552679" y="3336728"/>
              <a:ext cx="20596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Search</a:t>
              </a:r>
              <a:r>
                <a:rPr lang="tr-TR" altLang="ko-KR" sz="20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by</a:t>
              </a:r>
              <a:r>
                <a:rPr lang="tr-TR" altLang="ko-KR" sz="20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Recipe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D2C38AC-1FD1-4956-92E7-F028406A4A5D}"/>
              </a:ext>
            </a:extLst>
          </p:cNvPr>
          <p:cNvGrpSpPr/>
          <p:nvPr/>
        </p:nvGrpSpPr>
        <p:grpSpPr>
          <a:xfrm>
            <a:off x="7754645" y="3123627"/>
            <a:ext cx="3803756" cy="419852"/>
            <a:chOff x="803640" y="3460598"/>
            <a:chExt cx="2288436" cy="35052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55AE912-F285-42C6-8C5E-51C3F127AB50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2312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6CABBB1-3A56-4AB5-9BD5-9921FA7385CE}"/>
                </a:ext>
              </a:extLst>
            </p:cNvPr>
            <p:cNvSpPr txBox="1"/>
            <p:nvPr/>
          </p:nvSpPr>
          <p:spPr>
            <a:xfrm>
              <a:off x="1032419" y="3460598"/>
              <a:ext cx="2059657" cy="334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Search by Ingredient</a:t>
              </a:r>
              <a:r>
                <a:rPr lang="tr-TR" altLang="ko-KR" sz="2000" b="1" dirty="0">
                  <a:solidFill>
                    <a:schemeClr val="bg1"/>
                  </a:solidFill>
                  <a:cs typeface="Arial" pitchFamily="34" charset="0"/>
                </a:rPr>
                <a:t>s</a:t>
              </a:r>
              <a:endParaRPr lang="en-US" altLang="ko-KR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2A65EC0-3D31-4947-A323-09C791F9065F}"/>
              </a:ext>
            </a:extLst>
          </p:cNvPr>
          <p:cNvGrpSpPr/>
          <p:nvPr/>
        </p:nvGrpSpPr>
        <p:grpSpPr>
          <a:xfrm>
            <a:off x="261469" y="4047102"/>
            <a:ext cx="4281864" cy="400110"/>
            <a:chOff x="324155" y="3513763"/>
            <a:chExt cx="2539142" cy="40011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F909C35-3746-419A-8BEC-2F6F95C53356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51F3588-0C02-46AD-89C4-FF490ED3C57A}"/>
                </a:ext>
              </a:extLst>
            </p:cNvPr>
            <p:cNvSpPr txBox="1"/>
            <p:nvPr/>
          </p:nvSpPr>
          <p:spPr>
            <a:xfrm>
              <a:off x="324155" y="3513763"/>
              <a:ext cx="20596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r-TR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Search</a:t>
              </a:r>
              <a:r>
                <a:rPr lang="tr-TR" altLang="ko-KR" sz="20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by</a:t>
              </a:r>
              <a:r>
                <a:rPr lang="tr-TR" altLang="ko-KR" sz="20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tr-TR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Tags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21559AD-3320-4719-AA9A-8BE286037DCB}"/>
              </a:ext>
            </a:extLst>
          </p:cNvPr>
          <p:cNvGrpSpPr/>
          <p:nvPr/>
        </p:nvGrpSpPr>
        <p:grpSpPr>
          <a:xfrm>
            <a:off x="729574" y="1301535"/>
            <a:ext cx="6138154" cy="1846168"/>
            <a:chOff x="754678" y="-709584"/>
            <a:chExt cx="2059657" cy="1846168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0AAEA14-165A-4C51-A3E2-FBAB48D60E62}"/>
                </a:ext>
              </a:extLst>
            </p:cNvPr>
            <p:cNvSpPr txBox="1"/>
            <p:nvPr/>
          </p:nvSpPr>
          <p:spPr>
            <a:xfrm>
              <a:off x="754678" y="-340744"/>
              <a:ext cx="119698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altLang="ko-KR" dirty="0">
                  <a:cs typeface="Arial" pitchFamily="34" charset="0"/>
                </a:rPr>
                <a:t>User can </a:t>
              </a:r>
              <a:r>
                <a:rPr lang="tr-TR" altLang="ko-KR" dirty="0" err="1">
                  <a:cs typeface="Arial" pitchFamily="34" charset="0"/>
                </a:rPr>
                <a:t>search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three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different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way</a:t>
              </a:r>
              <a:r>
                <a:rPr lang="tr-TR" altLang="ko-KR" dirty="0">
                  <a:cs typeface="Arial" pitchFamily="34" charset="0"/>
                </a:rPr>
                <a:t> in </a:t>
              </a:r>
              <a:r>
                <a:rPr lang="tr-TR" altLang="ko-KR" dirty="0" err="1">
                  <a:cs typeface="Arial" pitchFamily="34" charset="0"/>
                </a:rPr>
                <a:t>Cook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Hub</a:t>
              </a:r>
              <a:r>
                <a:rPr lang="tr-TR" altLang="ko-KR" dirty="0">
                  <a:cs typeface="Arial" pitchFamily="34" charset="0"/>
                </a:rPr>
                <a:t>. </a:t>
              </a:r>
              <a:r>
                <a:rPr lang="tr-TR" altLang="ko-KR" dirty="0" err="1">
                  <a:cs typeface="Arial" pitchFamily="34" charset="0"/>
                </a:rPr>
                <a:t>Different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ways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will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give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the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user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different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opportunities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to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find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best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recipe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for</a:t>
              </a:r>
              <a:r>
                <a:rPr lang="tr-TR" altLang="ko-KR" dirty="0">
                  <a:cs typeface="Arial" pitchFamily="34" charset="0"/>
                </a:rPr>
                <a:t> </a:t>
              </a:r>
              <a:r>
                <a:rPr lang="tr-TR" altLang="ko-KR" dirty="0" err="1">
                  <a:cs typeface="Arial" pitchFamily="34" charset="0"/>
                </a:rPr>
                <a:t>them</a:t>
              </a:r>
              <a:r>
                <a:rPr lang="tr-TR" altLang="ko-KR" dirty="0">
                  <a:cs typeface="Arial" pitchFamily="34" charset="0"/>
                </a:rPr>
                <a:t>.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1408730-4EE8-459D-85ED-BBFA3310B3C7}"/>
                </a:ext>
              </a:extLst>
            </p:cNvPr>
            <p:cNvSpPr txBox="1"/>
            <p:nvPr/>
          </p:nvSpPr>
          <p:spPr>
            <a:xfrm>
              <a:off x="754678" y="-709584"/>
              <a:ext cx="20596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altLang="ko-KR" sz="2000" b="1" dirty="0" err="1">
                  <a:cs typeface="Arial" pitchFamily="34" charset="0"/>
                </a:rPr>
                <a:t>Searching</a:t>
              </a:r>
              <a:r>
                <a:rPr lang="tr-TR" altLang="ko-KR" sz="2000" b="1" dirty="0">
                  <a:cs typeface="Arial" pitchFamily="34" charset="0"/>
                </a:rPr>
                <a:t> </a:t>
              </a:r>
              <a:endParaRPr lang="ko-KR" altLang="en-US" sz="2000" b="1" dirty="0">
                <a:cs typeface="Arial" pitchFamily="34" charset="0"/>
              </a:endParaRPr>
            </a:p>
          </p:txBody>
        </p:sp>
      </p:grpSp>
      <p:pic>
        <p:nvPicPr>
          <p:cNvPr id="7" name="Picture 3" descr="D:\Fullppt\005-PNG이미지\magnifying-glass-189254.png">
            <a:extLst>
              <a:ext uri="{FF2B5EF4-FFF2-40B4-BE49-F238E27FC236}">
                <a16:creationId xmlns:a16="http://schemas.microsoft.com/office/drawing/2014/main" id="{E8F1937B-D93F-4C69-AF01-4A3D6DFA9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63590" y="1785402"/>
            <a:ext cx="4815861" cy="4733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9750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TECHN</a:t>
            </a:r>
            <a:r>
              <a:rPr lang="tr-TR" dirty="0"/>
              <a:t>O</a:t>
            </a:r>
            <a:r>
              <a:rPr lang="en-US" dirty="0"/>
              <a:t>LOGIES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9647152-983C-49E8-9F34-F9883A63DBB6}"/>
              </a:ext>
            </a:extLst>
          </p:cNvPr>
          <p:cNvSpPr/>
          <p:nvPr/>
        </p:nvSpPr>
        <p:spPr>
          <a:xfrm>
            <a:off x="3262372" y="2925876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4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EE95F1F-FB62-4B4C-9F0B-FA681AEE1E2B}"/>
              </a:ext>
            </a:extLst>
          </p:cNvPr>
          <p:cNvSpPr/>
          <p:nvPr/>
        </p:nvSpPr>
        <p:spPr>
          <a:xfrm>
            <a:off x="4671494" y="3287754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2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CE3B5B2-728D-403D-9D87-14149A2E1A61}"/>
              </a:ext>
            </a:extLst>
          </p:cNvPr>
          <p:cNvSpPr/>
          <p:nvPr/>
        </p:nvSpPr>
        <p:spPr>
          <a:xfrm rot="10800000" flipV="1">
            <a:off x="5377442" y="2923992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3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3" name="Elbow Connector 14">
            <a:extLst>
              <a:ext uri="{FF2B5EF4-FFF2-40B4-BE49-F238E27FC236}">
                <a16:creationId xmlns:a16="http://schemas.microsoft.com/office/drawing/2014/main" id="{1ADF520C-8261-474A-A01A-940817AC88AB}"/>
              </a:ext>
            </a:extLst>
          </p:cNvPr>
          <p:cNvCxnSpPr>
            <a:cxnSpLocks/>
          </p:cNvCxnSpPr>
          <p:nvPr/>
        </p:nvCxnSpPr>
        <p:spPr>
          <a:xfrm flipV="1">
            <a:off x="1370417" y="4946524"/>
            <a:ext cx="1529081" cy="520902"/>
          </a:xfrm>
          <a:prstGeom prst="bentConnector3">
            <a:avLst>
              <a:gd name="adj1" fmla="val -21013"/>
            </a:avLst>
          </a:prstGeom>
          <a:ln w="25400">
            <a:solidFill>
              <a:schemeClr val="accent1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A40BEA3-354E-47F1-858E-AC97BEEAE8D4}"/>
              </a:ext>
            </a:extLst>
          </p:cNvPr>
          <p:cNvGrpSpPr/>
          <p:nvPr/>
        </p:nvGrpSpPr>
        <p:grpSpPr>
          <a:xfrm>
            <a:off x="1530186" y="5267371"/>
            <a:ext cx="2059580" cy="1142231"/>
            <a:chOff x="1404390" y="3742873"/>
            <a:chExt cx="2059580" cy="114223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9C3BDD-659C-46AE-A6E9-D7B283F5B862}"/>
                </a:ext>
              </a:extLst>
            </p:cNvPr>
            <p:cNvSpPr txBox="1"/>
            <p:nvPr/>
          </p:nvSpPr>
          <p:spPr>
            <a:xfrm>
              <a:off x="1404390" y="3742873"/>
              <a:ext cx="2038788" cy="40011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tr-TR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SQLite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4C6F4E4-6D0D-4B70-A06B-9B42EF9D5B5A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83099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tr-T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pen-source relational database management system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357DA9-19D4-4C6D-8893-570936FB8348}"/>
              </a:ext>
            </a:extLst>
          </p:cNvPr>
          <p:cNvGrpSpPr/>
          <p:nvPr/>
        </p:nvGrpSpPr>
        <p:grpSpPr>
          <a:xfrm>
            <a:off x="5001987" y="5267371"/>
            <a:ext cx="2053653" cy="1388452"/>
            <a:chOff x="1410317" y="3742873"/>
            <a:chExt cx="2053653" cy="138845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11D17D-DF26-4136-B902-5B8F94F3BD04}"/>
                </a:ext>
              </a:extLst>
            </p:cNvPr>
            <p:cNvSpPr txBox="1"/>
            <p:nvPr/>
          </p:nvSpPr>
          <p:spPr>
            <a:xfrm>
              <a:off x="1410317" y="3742873"/>
              <a:ext cx="2038788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tr-TR" altLang="ko-KR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Kivy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2658D43-7D26-42F2-868D-345B3544743B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1077218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tr-T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pen source Python library for developing mobile apps and other multitouch application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D1E1B4-0D67-4CCA-B66B-A00F83F7562A}"/>
              </a:ext>
            </a:extLst>
          </p:cNvPr>
          <p:cNvGrpSpPr/>
          <p:nvPr/>
        </p:nvGrpSpPr>
        <p:grpSpPr>
          <a:xfrm>
            <a:off x="8606230" y="1388411"/>
            <a:ext cx="2061593" cy="1212070"/>
            <a:chOff x="1401564" y="3692855"/>
            <a:chExt cx="2061593" cy="104593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CA119EC-7441-4652-B307-04843BD04658}"/>
                </a:ext>
              </a:extLst>
            </p:cNvPr>
            <p:cNvSpPr txBox="1"/>
            <p:nvPr/>
          </p:nvSpPr>
          <p:spPr>
            <a:xfrm>
              <a:off x="1401564" y="3692855"/>
              <a:ext cx="2038788" cy="34526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tr-TR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MySQL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9563722-3B1E-47C8-B7AA-4E493FB9CE88}"/>
                </a:ext>
              </a:extLst>
            </p:cNvPr>
            <p:cNvSpPr txBox="1"/>
            <p:nvPr/>
          </p:nvSpPr>
          <p:spPr>
            <a:xfrm>
              <a:off x="1418442" y="4021696"/>
              <a:ext cx="2044715" cy="71709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tr-TR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pen-source relational database management system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23" name="Elbow Connector 30">
            <a:extLst>
              <a:ext uri="{FF2B5EF4-FFF2-40B4-BE49-F238E27FC236}">
                <a16:creationId xmlns:a16="http://schemas.microsoft.com/office/drawing/2014/main" id="{2379F85C-BBD7-4D76-9E5B-2FB8FD6296BD}"/>
              </a:ext>
            </a:extLst>
          </p:cNvPr>
          <p:cNvCxnSpPr>
            <a:cxnSpLocks/>
          </p:cNvCxnSpPr>
          <p:nvPr/>
        </p:nvCxnSpPr>
        <p:spPr>
          <a:xfrm flipV="1">
            <a:off x="4815954" y="4908980"/>
            <a:ext cx="1431262" cy="558446"/>
          </a:xfrm>
          <a:prstGeom prst="bentConnector3">
            <a:avLst>
              <a:gd name="adj1" fmla="val -15731"/>
            </a:avLst>
          </a:prstGeom>
          <a:ln w="25400">
            <a:solidFill>
              <a:schemeClr val="accent3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33">
            <a:extLst>
              <a:ext uri="{FF2B5EF4-FFF2-40B4-BE49-F238E27FC236}">
                <a16:creationId xmlns:a16="http://schemas.microsoft.com/office/drawing/2014/main" id="{B758394B-CB2A-47B2-B99E-7D11B7D9A8A7}"/>
              </a:ext>
            </a:extLst>
          </p:cNvPr>
          <p:cNvCxnSpPr>
            <a:cxnSpLocks/>
            <a:stCxn id="22" idx="2"/>
            <a:endCxn id="6" idx="0"/>
          </p:cNvCxnSpPr>
          <p:nvPr/>
        </p:nvCxnSpPr>
        <p:spPr>
          <a:xfrm rot="5400000">
            <a:off x="8751249" y="3265760"/>
            <a:ext cx="1559497" cy="228938"/>
          </a:xfrm>
          <a:prstGeom prst="bentConnector4">
            <a:avLst>
              <a:gd name="adj1" fmla="val 22035"/>
              <a:gd name="adj2" fmla="val -118125"/>
            </a:avLst>
          </a:prstGeom>
          <a:ln w="25400">
            <a:solidFill>
              <a:schemeClr val="accent5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C132628-1B87-451C-BB7B-D89EBEBF31CE}"/>
              </a:ext>
            </a:extLst>
          </p:cNvPr>
          <p:cNvGrpSpPr/>
          <p:nvPr/>
        </p:nvGrpSpPr>
        <p:grpSpPr>
          <a:xfrm>
            <a:off x="2417035" y="1588464"/>
            <a:ext cx="2044715" cy="1059896"/>
            <a:chOff x="1419255" y="3732875"/>
            <a:chExt cx="2044715" cy="105989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33F21C9-B5BC-4095-A853-F20F24E4EF2D}"/>
                </a:ext>
              </a:extLst>
            </p:cNvPr>
            <p:cNvSpPr txBox="1"/>
            <p:nvPr/>
          </p:nvSpPr>
          <p:spPr>
            <a:xfrm>
              <a:off x="1419255" y="3732875"/>
              <a:ext cx="2038788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tr-TR" altLang="ko-KR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Python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DC5DDF2-DF42-4FC4-9B7E-D391F716EDE8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73866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tr-TR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 interpreted, high-level, general-purpose programming language.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28" name="Elbow Connector 43">
            <a:extLst>
              <a:ext uri="{FF2B5EF4-FFF2-40B4-BE49-F238E27FC236}">
                <a16:creationId xmlns:a16="http://schemas.microsoft.com/office/drawing/2014/main" id="{2085084D-9491-4B46-871F-18ECA41711FA}"/>
              </a:ext>
            </a:extLst>
          </p:cNvPr>
          <p:cNvCxnSpPr/>
          <p:nvPr/>
        </p:nvCxnSpPr>
        <p:spPr>
          <a:xfrm>
            <a:off x="2228690" y="1798518"/>
            <a:ext cx="2542346" cy="854225"/>
          </a:xfrm>
          <a:prstGeom prst="bentConnector3">
            <a:avLst>
              <a:gd name="adj1" fmla="val -6919"/>
            </a:avLst>
          </a:prstGeom>
          <a:ln w="25400">
            <a:solidFill>
              <a:schemeClr val="accent2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BB1981F-9D0F-42BF-84F8-7196EDC532C4}"/>
              </a:ext>
            </a:extLst>
          </p:cNvPr>
          <p:cNvSpPr txBox="1"/>
          <p:nvPr/>
        </p:nvSpPr>
        <p:spPr>
          <a:xfrm>
            <a:off x="3549227" y="4344823"/>
            <a:ext cx="1201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altLang="ko-KR" sz="2000" b="1" dirty="0" err="1">
                <a:solidFill>
                  <a:schemeClr val="accent4"/>
                </a:solidFill>
                <a:cs typeface="Arial" pitchFamily="34" charset="0"/>
              </a:rPr>
              <a:t>SQLite</a:t>
            </a:r>
            <a:endParaRPr lang="ko-KR" altLang="en-US" sz="20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E1FA560-CE42-44CE-A8AE-4C8814BE529E}"/>
              </a:ext>
            </a:extLst>
          </p:cNvPr>
          <p:cNvSpPr txBox="1"/>
          <p:nvPr/>
        </p:nvSpPr>
        <p:spPr>
          <a:xfrm>
            <a:off x="5631801" y="4299988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altLang="ko-KR" sz="2800" b="1" dirty="0" err="1">
                <a:solidFill>
                  <a:schemeClr val="accent4"/>
                </a:solidFill>
                <a:cs typeface="Arial" pitchFamily="34" charset="0"/>
              </a:rPr>
              <a:t>Kivy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1ACA858-56D0-406F-A257-F1E8EA6481D2}"/>
              </a:ext>
            </a:extLst>
          </p:cNvPr>
          <p:cNvSpPr txBox="1"/>
          <p:nvPr/>
        </p:nvSpPr>
        <p:spPr>
          <a:xfrm>
            <a:off x="7930492" y="2779301"/>
            <a:ext cx="2044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altLang="ko-KR" sz="2800" b="1" dirty="0" err="1">
                <a:solidFill>
                  <a:schemeClr val="accent1"/>
                </a:solidFill>
                <a:cs typeface="Arial" pitchFamily="34" charset="0"/>
              </a:rPr>
              <a:t>MySQL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6D214D-E295-44AA-97D6-6389CA1FCAED}"/>
              </a:ext>
            </a:extLst>
          </p:cNvPr>
          <p:cNvSpPr txBox="1"/>
          <p:nvPr/>
        </p:nvSpPr>
        <p:spPr>
          <a:xfrm>
            <a:off x="4606763" y="2749882"/>
            <a:ext cx="1201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altLang="ko-KR" sz="2000" b="1" dirty="0" err="1">
                <a:solidFill>
                  <a:schemeClr val="accent2"/>
                </a:solidFill>
                <a:cs typeface="Arial" pitchFamily="34" charset="0"/>
              </a:rPr>
              <a:t>Python</a:t>
            </a:r>
            <a:endParaRPr lang="ko-KR" altLang="en-US" sz="2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FCBBC27-DCC5-4DFE-B32F-EC3055391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8334" y="3760772"/>
            <a:ext cx="643516" cy="81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106586DC-B6CD-4205-8B36-65708EEC7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4691" y="3327991"/>
            <a:ext cx="645050" cy="64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Resim 29" descr="ekran, dizüstü, bilgisayar, televizyon içeren bir resim&#10;&#10;Açıklama otomatik olarak oluşturuldu">
            <a:extLst>
              <a:ext uri="{FF2B5EF4-FFF2-40B4-BE49-F238E27FC236}">
                <a16:creationId xmlns:a16="http://schemas.microsoft.com/office/drawing/2014/main" id="{A42061E5-C1B9-484D-B66B-143D001BB8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821" y="3210839"/>
            <a:ext cx="1304455" cy="8979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B8130CB-C67C-4514-9E87-CC7C973EC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213" y="3574290"/>
            <a:ext cx="1460254" cy="84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E07440-AFB1-402B-A374-9476FBA9AC8B}"/>
              </a:ext>
            </a:extLst>
          </p:cNvPr>
          <p:cNvSpPr/>
          <p:nvPr/>
        </p:nvSpPr>
        <p:spPr>
          <a:xfrm rot="10800000" flipV="1">
            <a:off x="8355406" y="3287754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9" name="Resim 28" descr="ışık içeren bir resim&#10;&#10;Açıklama otomatik olarak oluşturuldu">
            <a:extLst>
              <a:ext uri="{FF2B5EF4-FFF2-40B4-BE49-F238E27FC236}">
                <a16:creationId xmlns:a16="http://schemas.microsoft.com/office/drawing/2014/main" id="{893AAE83-B22D-4146-91AB-53ADC1A2B5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782" y="3741704"/>
            <a:ext cx="590455" cy="59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9129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3121</TotalTime>
  <Words>406</Words>
  <Application>Microsoft Office PowerPoint</Application>
  <PresentationFormat>Geniş ekran</PresentationFormat>
  <Paragraphs>94</Paragraphs>
  <Slides>14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3</vt:i4>
      </vt:variant>
      <vt:variant>
        <vt:lpstr>Slayt Başlıkları</vt:lpstr>
      </vt:variant>
      <vt:variant>
        <vt:i4>14</vt:i4>
      </vt:variant>
    </vt:vector>
  </HeadingPairs>
  <TitlesOfParts>
    <vt:vector size="21" baseType="lpstr">
      <vt:lpstr>Adobe Song Std L</vt:lpstr>
      <vt:lpstr>Arial</vt:lpstr>
      <vt:lpstr>Arial Black</vt:lpstr>
      <vt:lpstr>Calibri</vt:lpstr>
      <vt:lpstr>Cover and End Slide Master</vt:lpstr>
      <vt:lpstr>Contents Slide Master</vt:lpstr>
      <vt:lpstr>Section Break Slide Master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Evrim Tugay Mutlu</cp:lastModifiedBy>
  <cp:revision>160</cp:revision>
  <dcterms:created xsi:type="dcterms:W3CDTF">2019-01-14T06:35:35Z</dcterms:created>
  <dcterms:modified xsi:type="dcterms:W3CDTF">2020-06-25T19:07:14Z</dcterms:modified>
</cp:coreProperties>
</file>

<file path=docProps/thumbnail.jpeg>
</file>